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57" r:id="rId3"/>
    <p:sldId id="258" r:id="rId4"/>
    <p:sldId id="265" r:id="rId5"/>
    <p:sldId id="259" r:id="rId6"/>
    <p:sldId id="260" r:id="rId7"/>
    <p:sldId id="262" r:id="rId8"/>
    <p:sldId id="266" r:id="rId9"/>
    <p:sldId id="261" r:id="rId10"/>
    <p:sldId id="263" r:id="rId11"/>
    <p:sldId id="264" r:id="rId12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보통 스타일 2 - 강조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13" autoAdjust="0"/>
    <p:restoredTop sz="94660"/>
  </p:normalViewPr>
  <p:slideViewPr>
    <p:cSldViewPr>
      <p:cViewPr>
        <p:scale>
          <a:sx n="66" d="100"/>
          <a:sy n="66" d="100"/>
        </p:scale>
        <p:origin x="-1830" y="-4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9AE1FD-4BC5-47B3-B0EA-84E3C65E36BF}" type="datetimeFigureOut">
              <a:rPr lang="ko-KR" altLang="en-US" smtClean="0"/>
              <a:pPr/>
              <a:t>2010-11-03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FC86CB-7C33-4FCD-979C-1662058B5DD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FC86CB-7C33-4FCD-979C-1662058B5DD2}" type="slidenum">
              <a:rPr lang="ko-KR" altLang="en-US" smtClean="0"/>
              <a:pPr/>
              <a:t>1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FC86CB-7C33-4FCD-979C-1662058B5DD2}" type="slidenum">
              <a:rPr lang="ko-KR" altLang="en-US" smtClean="0"/>
              <a:pPr/>
              <a:t>10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FC86CB-7C33-4FCD-979C-1662058B5DD2}" type="slidenum">
              <a:rPr lang="ko-KR" altLang="en-US" smtClean="0"/>
              <a:pPr/>
              <a:t>11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FC86CB-7C33-4FCD-979C-1662058B5DD2}" type="slidenum">
              <a:rPr lang="ko-KR" altLang="en-US" smtClean="0"/>
              <a:pPr/>
              <a:t>2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FC86CB-7C33-4FCD-979C-1662058B5DD2}" type="slidenum">
              <a:rPr lang="ko-KR" altLang="en-US" smtClean="0"/>
              <a:pPr/>
              <a:t>3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FC86CB-7C33-4FCD-979C-1662058B5DD2}" type="slidenum">
              <a:rPr lang="ko-KR" altLang="en-US" smtClean="0"/>
              <a:pPr/>
              <a:t>4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FC86CB-7C33-4FCD-979C-1662058B5DD2}" type="slidenum">
              <a:rPr lang="ko-KR" altLang="en-US" smtClean="0"/>
              <a:pPr/>
              <a:t>5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FC86CB-7C33-4FCD-979C-1662058B5DD2}" type="slidenum">
              <a:rPr lang="ko-KR" altLang="en-US" smtClean="0"/>
              <a:pPr/>
              <a:t>6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FC86CB-7C33-4FCD-979C-1662058B5DD2}" type="slidenum">
              <a:rPr lang="ko-KR" altLang="en-US" smtClean="0"/>
              <a:pPr/>
              <a:t>7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FC86CB-7C33-4FCD-979C-1662058B5DD2}" type="slidenum">
              <a:rPr lang="ko-KR" altLang="en-US" smtClean="0"/>
              <a:pPr/>
              <a:t>8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FC86CB-7C33-4FCD-979C-1662058B5DD2}" type="slidenum">
              <a:rPr lang="ko-KR" altLang="en-US" smtClean="0"/>
              <a:pPr/>
              <a:t>9</a:t>
            </a:fld>
            <a:endParaRPr lang="ko-KR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42910" y="2571745"/>
            <a:ext cx="7772400" cy="1000133"/>
          </a:xfrm>
        </p:spPr>
        <p:txBody>
          <a:bodyPr/>
          <a:lstStyle>
            <a:lvl1pPr algn="ctr">
              <a:defRPr sz="440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000100" y="3929066"/>
            <a:ext cx="7129490" cy="1143008"/>
          </a:xfrm>
        </p:spPr>
        <p:txBody>
          <a:bodyPr/>
          <a:lstStyle>
            <a:lvl1pPr marL="0" indent="0" algn="ctr">
              <a:buNone/>
              <a:defRPr sz="2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572264" y="6356350"/>
            <a:ext cx="2133600" cy="365125"/>
          </a:xfrm>
        </p:spPr>
        <p:txBody>
          <a:bodyPr/>
          <a:lstStyle>
            <a:lvl1pPr algn="r">
              <a:defRPr/>
            </a:lvl1pPr>
          </a:lstStyle>
          <a:p>
            <a:fld id="{5A17EF27-3A93-44FA-B3AB-A8CED73360DF}" type="datetimeFigureOut">
              <a:rPr lang="ko-KR" altLang="en-US" smtClean="0"/>
              <a:pPr/>
              <a:t>2010-11-03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28596" y="6356351"/>
            <a:ext cx="2214578" cy="365125"/>
          </a:xfrm>
        </p:spPr>
        <p:txBody>
          <a:bodyPr/>
          <a:lstStyle>
            <a:lvl1pPr algn="l">
              <a:defRPr/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3438532" y="6356350"/>
            <a:ext cx="2133600" cy="365125"/>
          </a:xfrm>
        </p:spPr>
        <p:txBody>
          <a:bodyPr/>
          <a:lstStyle>
            <a:lvl1pPr algn="ctr">
              <a:defRPr/>
            </a:lvl1pPr>
          </a:lstStyle>
          <a:p>
            <a:fld id="{1DE214CD-171E-4C6C-9DF4-AA48B612C36F}" type="slidenum">
              <a:rPr lang="ko-KR" altLang="en-US" smtClean="0"/>
              <a:pPr/>
              <a:t>‹#›</a:t>
            </a:fld>
            <a:endParaRPr lang="ko-KR" altLang="en-US"/>
          </a:p>
        </p:txBody>
      </p:sp>
      <p:cxnSp>
        <p:nvCxnSpPr>
          <p:cNvPr id="12" name="직선 연결선 11"/>
          <p:cNvCxnSpPr/>
          <p:nvPr/>
        </p:nvCxnSpPr>
        <p:spPr>
          <a:xfrm>
            <a:off x="1285852" y="3643314"/>
            <a:ext cx="6500858" cy="1588"/>
          </a:xfrm>
          <a:prstGeom prst="line">
            <a:avLst/>
          </a:prstGeom>
          <a:noFill/>
          <a:ln w="38100" cap="rnd" cmpd="sng" algn="ctr">
            <a:solidFill>
              <a:schemeClr val="tx2">
                <a:shade val="75000"/>
              </a:schemeClr>
            </a:solidFill>
            <a:prstDash val="sysDot"/>
          </a:ln>
          <a:effectLst>
            <a:outerShdw blurRad="50800" dist="25400" dir="2400000" algn="tl" rotWithShape="0">
              <a:srgbClr val="000000">
                <a:alpha val="43137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15328" cy="1143000"/>
          </a:xfrm>
        </p:spPr>
        <p:txBody>
          <a:bodyPr/>
          <a:lstStyle>
            <a:lvl1pPr algn="l">
              <a:defRPr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600201"/>
            <a:ext cx="8115328" cy="4525963"/>
          </a:xfrm>
        </p:spPr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7EF27-3A93-44FA-B3AB-A8CED73360DF}" type="datetimeFigureOut">
              <a:rPr lang="ko-KR" altLang="en-US" smtClean="0"/>
              <a:pPr/>
              <a:t>2010-11-03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214CD-171E-4C6C-9DF4-AA48B612C36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7072330" y="785795"/>
            <a:ext cx="928694" cy="5494340"/>
          </a:xfrm>
        </p:spPr>
        <p:txBody>
          <a:bodyPr vert="eaVert"/>
          <a:lstStyle>
            <a:lvl1pPr algn="ctr">
              <a:defRPr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500034" y="1071546"/>
            <a:ext cx="6472254" cy="5143538"/>
          </a:xfrm>
        </p:spPr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7EF27-3A93-44FA-B3AB-A8CED73360DF}" type="datetimeFigureOut">
              <a:rPr lang="ko-KR" altLang="en-US" smtClean="0"/>
              <a:pPr/>
              <a:t>2010-11-03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214CD-171E-4C6C-9DF4-AA48B612C36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6829444" cy="928686"/>
          </a:xfrm>
        </p:spPr>
        <p:txBody>
          <a:bodyPr/>
          <a:lstStyle>
            <a:lvl1pPr>
              <a:defRPr sz="400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7EF27-3A93-44FA-B3AB-A8CED73360DF}" type="datetimeFigureOut">
              <a:rPr lang="ko-KR" altLang="en-US" smtClean="0"/>
              <a:pPr/>
              <a:t>2010-11-03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214CD-171E-4C6C-9DF4-AA48B612C36F}" type="slidenum">
              <a:rPr lang="ko-KR" altLang="en-US" smtClean="0"/>
              <a:pPr/>
              <a:t>‹#›</a:t>
            </a:fld>
            <a:endParaRPr lang="ko-KR" altLang="en-US"/>
          </a:p>
        </p:txBody>
      </p:sp>
      <p:cxnSp>
        <p:nvCxnSpPr>
          <p:cNvPr id="8" name="직선 연결선 7"/>
          <p:cNvCxnSpPr/>
          <p:nvPr/>
        </p:nvCxnSpPr>
        <p:spPr>
          <a:xfrm>
            <a:off x="500034" y="1357298"/>
            <a:ext cx="6786610" cy="1588"/>
          </a:xfrm>
          <a:prstGeom prst="line">
            <a:avLst/>
          </a:prstGeom>
          <a:noFill/>
          <a:ln w="38100" cap="rnd" cmpd="sng" algn="ctr">
            <a:solidFill>
              <a:srgbClr val="FBFEC6">
                <a:shade val="75000"/>
              </a:srgbClr>
            </a:solidFill>
            <a:prstDash val="sysDot"/>
          </a:ln>
          <a:effectLst>
            <a:outerShdw blurRad="50800" dist="25400" dir="2400000" algn="tl" rotWithShape="0">
              <a:srgbClr val="000000">
                <a:alpha val="43137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8596" y="3786190"/>
            <a:ext cx="8286808" cy="857256"/>
          </a:xfrm>
        </p:spPr>
        <p:txBody>
          <a:bodyPr anchor="ctr"/>
          <a:lstStyle>
            <a:lvl1pPr algn="l">
              <a:defRPr sz="4400" b="1" cap="all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500034" y="4857760"/>
            <a:ext cx="8215370" cy="1214446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7EF27-3A93-44FA-B3AB-A8CED73360DF}" type="datetimeFigureOut">
              <a:rPr lang="ko-KR" altLang="en-US" smtClean="0"/>
              <a:pPr/>
              <a:t>2010-11-03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214CD-171E-4C6C-9DF4-AA48B612C36F}" type="slidenum">
              <a:rPr lang="ko-KR" altLang="en-US" smtClean="0"/>
              <a:pPr/>
              <a:t>‹#›</a:t>
            </a:fld>
            <a:endParaRPr lang="ko-KR" altLang="en-US"/>
          </a:p>
        </p:txBody>
      </p:sp>
      <p:cxnSp>
        <p:nvCxnSpPr>
          <p:cNvPr id="8" name="직선 연결선 7"/>
          <p:cNvCxnSpPr/>
          <p:nvPr/>
        </p:nvCxnSpPr>
        <p:spPr>
          <a:xfrm flipV="1">
            <a:off x="513495" y="4714884"/>
            <a:ext cx="8201909" cy="29261"/>
          </a:xfrm>
          <a:prstGeom prst="line">
            <a:avLst/>
          </a:prstGeom>
          <a:noFill/>
          <a:ln w="38100" cap="rnd" cmpd="sng" algn="ctr">
            <a:solidFill>
              <a:srgbClr val="FBFEC6">
                <a:shade val="75000"/>
              </a:srgbClr>
            </a:solidFill>
            <a:prstDash val="sysDot"/>
          </a:ln>
          <a:effectLst>
            <a:outerShdw blurRad="50800" dist="25400" dir="2400000" algn="tl" rotWithShape="0">
              <a:srgbClr val="000000">
                <a:alpha val="43137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428612"/>
            <a:ext cx="8229600" cy="1143000"/>
          </a:xfrm>
        </p:spPr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7EF27-3A93-44FA-B3AB-A8CED73360DF}" type="datetimeFigureOut">
              <a:rPr lang="ko-KR" altLang="en-US" smtClean="0"/>
              <a:pPr/>
              <a:t>2010-11-03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214CD-171E-4C6C-9DF4-AA48B612C36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500034" y="5354646"/>
            <a:ext cx="4041648" cy="639762"/>
          </a:xfrm>
          <a:prstGeom prst="roundRect">
            <a:avLst>
              <a:gd name="adj" fmla="val 0"/>
            </a:avLst>
          </a:prstGeom>
          <a:noFill/>
          <a:ln w="19050">
            <a:noFill/>
            <a:prstDash val="sysDot"/>
          </a:ln>
          <a:scene3d>
            <a:camera prst="orthographicFront"/>
            <a:lightRig rig="threePt" dir="t"/>
          </a:scene3d>
          <a:sp3d>
            <a:contourClr>
              <a:schemeClr val="tx2"/>
            </a:contourClr>
          </a:sp3d>
        </p:spPr>
        <p:txBody>
          <a:bodyPr anchor="ctr"/>
          <a:lstStyle>
            <a:lvl1pPr marL="0" indent="0" algn="ctr">
              <a:buNone/>
              <a:defRPr sz="2400" b="1"/>
            </a:lvl1pPr>
            <a:lvl2pPr marL="457200" indent="0" algn="ctr">
              <a:buNone/>
              <a:defRPr sz="2000" b="1"/>
            </a:lvl2pPr>
            <a:lvl3pPr marL="914400" indent="0" algn="ctr">
              <a:buNone/>
              <a:defRPr sz="1800" b="1"/>
            </a:lvl3pPr>
            <a:lvl4pPr marL="1371600" indent="0" algn="ctr">
              <a:buNone/>
              <a:defRPr sz="1600" b="1"/>
            </a:lvl4pPr>
            <a:lvl5pPr marL="1828800" indent="0" algn="ctr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500034" y="1571612"/>
            <a:ext cx="4040188" cy="378621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87860" y="5357826"/>
            <a:ext cx="4041648" cy="639762"/>
          </a:xfrm>
          <a:prstGeom prst="roundRect">
            <a:avLst>
              <a:gd name="adj" fmla="val 0"/>
            </a:avLst>
          </a:prstGeom>
          <a:noFill/>
          <a:ln w="19050">
            <a:noFill/>
            <a:prstDash val="sysDot"/>
          </a:ln>
          <a:scene3d>
            <a:camera prst="orthographicFront"/>
            <a:lightRig rig="threePt" dir="t"/>
          </a:scene3d>
          <a:sp3d>
            <a:contourClr>
              <a:schemeClr val="tx2"/>
            </a:contourClr>
          </a:sp3d>
        </p:spPr>
        <p:txBody>
          <a:bodyPr anchor="ctr"/>
          <a:lstStyle>
            <a:lvl1pPr marL="0" indent="0" algn="ctr">
              <a:buNone/>
              <a:defRPr sz="2400" b="1"/>
            </a:lvl1pPr>
            <a:lvl2pPr marL="457200" indent="0" algn="ctr">
              <a:buNone/>
              <a:defRPr sz="2000" b="1"/>
            </a:lvl2pPr>
            <a:lvl3pPr marL="914400" indent="0" algn="ctr">
              <a:buNone/>
              <a:defRPr sz="1800" b="1"/>
            </a:lvl3pPr>
            <a:lvl4pPr marL="1371600" indent="0" algn="ctr">
              <a:buNone/>
              <a:defRPr sz="1600" b="1"/>
            </a:lvl4pPr>
            <a:lvl5pPr marL="1828800" indent="0" algn="ctr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87860" y="1571612"/>
            <a:ext cx="4041775" cy="378621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7EF27-3A93-44FA-B3AB-A8CED73360DF}" type="datetimeFigureOut">
              <a:rPr lang="ko-KR" altLang="en-US" smtClean="0"/>
              <a:pPr/>
              <a:t>2010-11-03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214CD-171E-4C6C-9DF4-AA48B612C36F}" type="slidenum">
              <a:rPr lang="ko-KR" altLang="en-US" smtClean="0"/>
              <a:pPr/>
              <a:t>‹#›</a:t>
            </a:fld>
            <a:endParaRPr lang="ko-KR" altLang="en-US"/>
          </a:p>
        </p:txBody>
      </p:sp>
      <p:cxnSp>
        <p:nvCxnSpPr>
          <p:cNvPr id="11" name="직선 연결선 10"/>
          <p:cNvCxnSpPr/>
          <p:nvPr/>
        </p:nvCxnSpPr>
        <p:spPr>
          <a:xfrm>
            <a:off x="500034" y="6215082"/>
            <a:ext cx="8143932" cy="1588"/>
          </a:xfrm>
          <a:prstGeom prst="line">
            <a:avLst/>
          </a:prstGeom>
          <a:noFill/>
          <a:ln w="38100" cap="rnd" cmpd="sng" algn="ctr">
            <a:solidFill>
              <a:srgbClr val="FBFEC6">
                <a:shade val="75000"/>
              </a:srgbClr>
            </a:solidFill>
            <a:prstDash val="sysDot"/>
          </a:ln>
          <a:effectLst>
            <a:outerShdw blurRad="50800" dist="25400" dir="2400000" algn="tl" rotWithShape="0">
              <a:srgbClr val="000000">
                <a:alpha val="43137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7EF27-3A93-44FA-B3AB-A8CED73360DF}" type="datetimeFigureOut">
              <a:rPr lang="ko-KR" altLang="en-US" smtClean="0"/>
              <a:pPr/>
              <a:t>2010-11-03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214CD-171E-4C6C-9DF4-AA48B612C36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7EF27-3A93-44FA-B3AB-A8CED73360DF}" type="datetimeFigureOut">
              <a:rPr lang="ko-KR" altLang="en-US" smtClean="0"/>
              <a:pPr/>
              <a:t>2010-11-03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214CD-171E-4C6C-9DF4-AA48B612C36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00034" y="1357299"/>
            <a:ext cx="7572428" cy="3643339"/>
          </a:xfrm>
        </p:spPr>
        <p:txBody>
          <a:bodyPr/>
          <a:lstStyle>
            <a:lvl1pPr>
              <a:defRPr sz="24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8596" y="571480"/>
            <a:ext cx="7643866" cy="642942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92114" y="5072074"/>
            <a:ext cx="8151852" cy="105409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7EF27-3A93-44FA-B3AB-A8CED73360DF}" type="datetimeFigureOut">
              <a:rPr lang="ko-KR" altLang="en-US" smtClean="0"/>
              <a:pPr/>
              <a:t>2010-11-03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214CD-171E-4C6C-9DF4-AA48B612C36F}" type="slidenum">
              <a:rPr lang="ko-KR" altLang="en-US" smtClean="0"/>
              <a:pPr/>
              <a:t>‹#›</a:t>
            </a:fld>
            <a:endParaRPr lang="ko-KR" altLang="en-US"/>
          </a:p>
        </p:txBody>
      </p:sp>
      <p:cxnSp>
        <p:nvCxnSpPr>
          <p:cNvPr id="9" name="직선 연결선 8"/>
          <p:cNvCxnSpPr/>
          <p:nvPr/>
        </p:nvCxnSpPr>
        <p:spPr>
          <a:xfrm>
            <a:off x="500034" y="1214422"/>
            <a:ext cx="7572428" cy="1588"/>
          </a:xfrm>
          <a:prstGeom prst="line">
            <a:avLst/>
          </a:prstGeom>
          <a:noFill/>
          <a:ln w="38100" cap="rnd" cmpd="sng" algn="ctr">
            <a:solidFill>
              <a:srgbClr val="FBFEC6">
                <a:shade val="75000"/>
              </a:srgbClr>
            </a:solidFill>
            <a:prstDash val="sysDot"/>
          </a:ln>
          <a:effectLst>
            <a:outerShdw blurRad="50800" dist="25400" dir="2400000" algn="tl" rotWithShape="0">
              <a:srgbClr val="000000">
                <a:alpha val="43137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43042" y="428604"/>
            <a:ext cx="4500594" cy="566738"/>
          </a:xfrm>
        </p:spPr>
        <p:txBody>
          <a:bodyPr anchor="ctr"/>
          <a:lstStyle>
            <a:lvl1pPr algn="l">
              <a:defRPr sz="2000" b="1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2500298" y="5500702"/>
            <a:ext cx="5214974" cy="714380"/>
          </a:xfrm>
        </p:spPr>
        <p:txBody>
          <a:bodyPr/>
          <a:lstStyle>
            <a:lvl1pPr marL="0" indent="0" algn="l">
              <a:buNone/>
              <a:defRPr sz="1400"/>
            </a:lvl1pPr>
            <a:lvl2pPr marL="457200" indent="0" algn="l">
              <a:buNone/>
              <a:defRPr sz="1200"/>
            </a:lvl2pPr>
            <a:lvl3pPr marL="914400" indent="0" algn="l">
              <a:buNone/>
              <a:defRPr sz="1000"/>
            </a:lvl3pPr>
            <a:lvl4pPr marL="1371600" indent="0" algn="l">
              <a:buNone/>
              <a:defRPr sz="900"/>
            </a:lvl4pPr>
            <a:lvl5pPr marL="1828800" indent="0" algn="l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17EF27-3A93-44FA-B3AB-A8CED73360DF}" type="datetimeFigureOut">
              <a:rPr lang="ko-KR" altLang="en-US" smtClean="0"/>
              <a:pPr/>
              <a:t>2010-11-03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214CD-171E-4C6C-9DF4-AA48B612C36F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2" name="그림 개체 틀 11"/>
          <p:cNvSpPr>
            <a:spLocks noGrp="1"/>
          </p:cNvSpPr>
          <p:nvPr>
            <p:ph type="pic" sz="quarter" idx="1"/>
          </p:nvPr>
        </p:nvSpPr>
        <p:spPr>
          <a:xfrm>
            <a:off x="1785918" y="1000108"/>
            <a:ext cx="5857875" cy="4429125"/>
          </a:xfrm>
          <a:prstGeom prst="snip2DiagRect">
            <a:avLst>
              <a:gd name="adj1" fmla="val 0"/>
              <a:gd name="adj2" fmla="val 16667"/>
            </a:avLst>
          </a:prstGeom>
          <a:solidFill>
            <a:schemeClr val="bg2">
              <a:shade val="50000"/>
            </a:schemeClr>
          </a:solidFill>
          <a:ln w="76200">
            <a:solidFill>
              <a:schemeClr val="bg2">
                <a:tint val="60000"/>
              </a:schemeClr>
            </a:solidFill>
          </a:ln>
        </p:spPr>
        <p:txBody>
          <a:bodyPr/>
          <a:lstStyle/>
          <a:p>
            <a:r>
              <a:rPr kumimoji="0" lang="ko-KR" altLang="en-US" smtClean="0"/>
              <a:t>그림을 추가하려면 아이콘을 클릭하십시오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6829444" cy="857248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85804" y="1500174"/>
            <a:ext cx="8229600" cy="462599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572264" y="6357958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</a:lstStyle>
          <a:p>
            <a:fld id="{5A17EF27-3A93-44FA-B3AB-A8CED73360DF}" type="datetimeFigureOut">
              <a:rPr lang="ko-KR" altLang="en-US" smtClean="0"/>
              <a:pPr/>
              <a:t>2010-11-03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61954" y="6356351"/>
            <a:ext cx="2681286" cy="365125"/>
          </a:xfrm>
          <a:prstGeom prst="rect">
            <a:avLst/>
          </a:prstGeom>
        </p:spPr>
        <p:txBody>
          <a:bodyPr vert="horz" rtlCol="0" anchor="ctr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4143372" y="6356351"/>
            <a:ext cx="1114404" cy="365125"/>
          </a:xfrm>
          <a:prstGeom prst="rect">
            <a:avLst/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</a:lstStyle>
          <a:p>
            <a:fld id="{1DE214CD-171E-4C6C-9DF4-AA48B612C36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1" hangingPunct="1">
        <a:spcBef>
          <a:spcPct val="0"/>
        </a:spcBef>
        <a:buNone/>
        <a:defRPr kumimoji="0" sz="4000" b="0" kern="1200">
          <a:gradFill flip="none" rotWithShape="1">
            <a:gsLst>
              <a:gs pos="0">
                <a:schemeClr val="tx2"/>
              </a:gs>
              <a:gs pos="100000">
                <a:schemeClr val="tx1"/>
              </a:gs>
            </a:gsLst>
            <a:lin ang="5400000" scaled="1"/>
            <a:tileRect/>
          </a:gradFill>
          <a:effectLst>
            <a:innerShdw blurRad="50800" dist="50800" dir="13500000">
              <a:srgbClr val="000000">
                <a:alpha val="80000"/>
              </a:srgbClr>
            </a:innerShdw>
          </a:effectLst>
          <a:latin typeface="+mj-ea"/>
          <a:ea typeface="+mj-ea"/>
          <a:cs typeface="HY견고딕"/>
        </a:defRPr>
      </a:lvl1pPr>
      <a:lvl2pPr eaLnBrk="1" latinLnBrk="1" hangingPunct="1">
        <a:defRPr kumimoji="0">
          <a:solidFill>
            <a:schemeClr val="tx2"/>
          </a:solidFill>
        </a:defRPr>
      </a:lvl2pPr>
      <a:lvl3pPr eaLnBrk="1" latinLnBrk="1" hangingPunct="1">
        <a:defRPr kumimoji="0">
          <a:solidFill>
            <a:schemeClr val="tx2"/>
          </a:solidFill>
        </a:defRPr>
      </a:lvl3pPr>
      <a:lvl4pPr eaLnBrk="1" latinLnBrk="1" hangingPunct="1">
        <a:defRPr kumimoji="0">
          <a:solidFill>
            <a:schemeClr val="tx2"/>
          </a:solidFill>
        </a:defRPr>
      </a:lvl4pPr>
      <a:lvl5pPr eaLnBrk="1" latinLnBrk="1" hangingPunct="1">
        <a:defRPr kumimoji="0">
          <a:solidFill>
            <a:schemeClr val="tx2"/>
          </a:solidFill>
        </a:defRPr>
      </a:lvl5pPr>
      <a:lvl6pPr eaLnBrk="1" latinLnBrk="1" hangingPunct="1">
        <a:defRPr kumimoji="0">
          <a:solidFill>
            <a:schemeClr val="tx2"/>
          </a:solidFill>
        </a:defRPr>
      </a:lvl6pPr>
      <a:lvl7pPr eaLnBrk="1" latinLnBrk="1" hangingPunct="1">
        <a:defRPr kumimoji="0">
          <a:solidFill>
            <a:schemeClr val="tx2"/>
          </a:solidFill>
        </a:defRPr>
      </a:lvl7pPr>
      <a:lvl8pPr eaLnBrk="1" latinLnBrk="1" hangingPunct="1">
        <a:defRPr kumimoji="0">
          <a:solidFill>
            <a:schemeClr val="tx2"/>
          </a:solidFill>
        </a:defRPr>
      </a:lvl8pPr>
      <a:lvl9pPr eaLnBrk="1" latinLnBrk="1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1" latinLnBrk="1" hangingPunct="1">
        <a:spcBef>
          <a:spcPct val="20000"/>
        </a:spcBef>
        <a:buClr>
          <a:schemeClr val="accent2"/>
        </a:buClr>
        <a:buFont typeface="Wingdings 2"/>
        <a:buChar char="õ"/>
        <a:defRPr kumimoji="0" sz="3200" kern="1200">
          <a:solidFill>
            <a:schemeClr val="tx1"/>
          </a:solidFill>
          <a:latin typeface="+mn-ea"/>
          <a:ea typeface="+mn-ea"/>
          <a:cs typeface="맑은 고딕"/>
        </a:defRPr>
      </a:lvl1pPr>
      <a:lvl2pPr marL="742950" indent="-285750" algn="l" rtl="0" eaLnBrk="1" latinLnBrk="1" hangingPunct="1">
        <a:spcBef>
          <a:spcPct val="20000"/>
        </a:spcBef>
        <a:buClr>
          <a:schemeClr val="accent1"/>
        </a:buClr>
        <a:buSzPct val="90000"/>
        <a:buFont typeface="Wingdings 2"/>
        <a:buChar char="â"/>
        <a:defRPr kumimoji="0" sz="2800" kern="1200">
          <a:solidFill>
            <a:schemeClr val="tx1"/>
          </a:solidFill>
          <a:latin typeface="+mn-ea"/>
          <a:ea typeface="+mn-ea"/>
          <a:cs typeface="맑은 고딕"/>
        </a:defRPr>
      </a:lvl2pPr>
      <a:lvl3pPr marL="1143000" indent="-228600" algn="l" rtl="0" eaLnBrk="1" latinLnBrk="1" hangingPunct="1">
        <a:spcBef>
          <a:spcPct val="20000"/>
        </a:spcBef>
        <a:buClr>
          <a:schemeClr val="accent3"/>
        </a:buClr>
        <a:buSzPct val="85000"/>
        <a:buFont typeface="Wingdings 2"/>
        <a:buChar char="Ý"/>
        <a:defRPr kumimoji="0" sz="2400" kern="1200">
          <a:solidFill>
            <a:schemeClr val="tx1"/>
          </a:solidFill>
          <a:latin typeface="+mn-ea"/>
          <a:ea typeface="+mn-ea"/>
          <a:cs typeface="맑은 고딕"/>
        </a:defRPr>
      </a:lvl3pPr>
      <a:lvl4pPr marL="1600200" indent="-228600" algn="l" rtl="0" eaLnBrk="1" latinLnBrk="1" hangingPunct="1">
        <a:spcBef>
          <a:spcPct val="20000"/>
        </a:spcBef>
        <a:buClr>
          <a:schemeClr val="accent5"/>
        </a:buClr>
        <a:buSzPct val="75000"/>
        <a:buFont typeface="Wingdings 2"/>
        <a:buChar char="×"/>
        <a:defRPr kumimoji="0" sz="2200" kern="1200">
          <a:solidFill>
            <a:schemeClr val="tx1"/>
          </a:solidFill>
          <a:latin typeface="+mn-ea"/>
          <a:ea typeface="+mn-ea"/>
          <a:cs typeface="맑은 고딕"/>
        </a:defRPr>
      </a:lvl4pPr>
      <a:lvl5pPr marL="2057400" indent="-228600" algn="l" rtl="0" eaLnBrk="1" latinLnBrk="1" hangingPunct="1">
        <a:spcBef>
          <a:spcPct val="20000"/>
        </a:spcBef>
        <a:buClr>
          <a:schemeClr val="accent6"/>
        </a:buClr>
        <a:buSzPct val="70000"/>
        <a:buFont typeface="Wingdings 2"/>
        <a:buChar char="Ð"/>
        <a:defRPr kumimoji="0" sz="2000" kern="1200">
          <a:solidFill>
            <a:schemeClr val="tx1"/>
          </a:solidFill>
          <a:latin typeface="+mn-ea"/>
          <a:ea typeface="+mn-ea"/>
          <a:cs typeface="맑은 고딕"/>
        </a:defRPr>
      </a:lvl5pPr>
      <a:lvl6pPr marL="2514600" indent="-228600" algn="l" rtl="0" eaLnBrk="1" latinLnBrk="1" hangingPunct="1">
        <a:spcBef>
          <a:spcPct val="20000"/>
        </a:spcBef>
        <a:buClr>
          <a:schemeClr val="accent4">
            <a:tint val="60000"/>
          </a:schemeClr>
        </a:buClr>
        <a:buSzPct val="60000"/>
        <a:buFont typeface="Wingdings 2"/>
        <a:buChar char="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1" hangingPunct="1">
        <a:spcBef>
          <a:spcPct val="20000"/>
        </a:spcBef>
        <a:buClr>
          <a:schemeClr val="tx2"/>
        </a:buClr>
        <a:buSzPct val="50000"/>
        <a:buFont typeface="Wingdings 2"/>
        <a:buChar char="Ý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1" hangingPunct="1">
        <a:spcBef>
          <a:spcPct val="20000"/>
        </a:spcBef>
        <a:buClr>
          <a:schemeClr val="accent3">
            <a:tint val="60000"/>
          </a:schemeClr>
        </a:buClr>
        <a:buSzPct val="50000"/>
        <a:buFont typeface="Wingdings 2"/>
        <a:buChar char="â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1" hangingPunct="1">
        <a:spcBef>
          <a:spcPct val="20000"/>
        </a:spcBef>
        <a:buClr>
          <a:schemeClr val="accent1">
            <a:tint val="60000"/>
          </a:schemeClr>
        </a:buClr>
        <a:buSzPct val="50000"/>
        <a:buFont typeface="Wingdings 2"/>
        <a:buChar char="â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3568" y="1196752"/>
            <a:ext cx="7772400" cy="1470025"/>
          </a:xfrm>
        </p:spPr>
        <p:txBody>
          <a:bodyPr>
            <a:normAutofit/>
          </a:bodyPr>
          <a:lstStyle/>
          <a:p>
            <a:r>
              <a:rPr lang="ko-KR" altLang="en-US" sz="8000" b="1" dirty="0" smtClean="0"/>
              <a:t>구체 방수제</a:t>
            </a:r>
            <a:endParaRPr lang="ko-KR" altLang="en-US" sz="8000" b="1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altLang="ko-KR" dirty="0" smtClean="0"/>
              <a:t>Henkel</a:t>
            </a:r>
          </a:p>
          <a:p>
            <a:r>
              <a:rPr lang="en-US" altLang="ko-KR" sz="8000" b="1" dirty="0" smtClean="0"/>
              <a:t>SP-Fluid</a:t>
            </a:r>
            <a:endParaRPr lang="ko-KR" altLang="en-US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콘크리트 </a:t>
            </a:r>
            <a:r>
              <a:rPr lang="ko-KR" altLang="en-US" dirty="0" err="1" smtClean="0"/>
              <a:t>배합표</a:t>
            </a:r>
            <a:endParaRPr lang="ko-KR" altLang="en-US" dirty="0"/>
          </a:p>
        </p:txBody>
      </p:sp>
      <p:graphicFrame>
        <p:nvGraphicFramePr>
          <p:cNvPr id="8" name="내용 개체 틀 7"/>
          <p:cNvGraphicFramePr>
            <a:graphicFrameLocks noGrp="1"/>
          </p:cNvGraphicFramePr>
          <p:nvPr>
            <p:ph idx="1"/>
          </p:nvPr>
        </p:nvGraphicFramePr>
        <p:xfrm>
          <a:off x="485775" y="1500188"/>
          <a:ext cx="8229800" cy="17075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60"/>
                <a:gridCol w="1645960"/>
                <a:gridCol w="1645960"/>
                <a:gridCol w="1645960"/>
                <a:gridCol w="1645960"/>
              </a:tblGrid>
              <a:tr h="604664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구분</a:t>
                      </a:r>
                      <a:endParaRPr lang="ko-KR" altLang="en-US" dirty="0"/>
                    </a:p>
                  </a:txBody>
                  <a:tcPr marL="45328" marR="45328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Slump (mm)</a:t>
                      </a:r>
                      <a:endParaRPr lang="ko-KR" altLang="en-US" dirty="0"/>
                    </a:p>
                  </a:txBody>
                  <a:tcPr marL="45328" marR="45328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 smtClean="0"/>
                        <a:t>공기량</a:t>
                      </a:r>
                      <a:r>
                        <a:rPr lang="ko-KR" altLang="en-US" dirty="0" smtClean="0"/>
                        <a:t> </a:t>
                      </a:r>
                      <a:r>
                        <a:rPr lang="en-US" altLang="ko-KR" dirty="0" smtClean="0"/>
                        <a:t>(%)</a:t>
                      </a:r>
                      <a:endParaRPr lang="ko-KR" altLang="en-US" dirty="0"/>
                    </a:p>
                  </a:txBody>
                  <a:tcPr marL="45328" marR="45328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W/C (%)</a:t>
                      </a:r>
                      <a:endParaRPr lang="ko-KR" altLang="en-US" dirty="0"/>
                    </a:p>
                  </a:txBody>
                  <a:tcPr marL="45328" marR="45328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S/A (%)</a:t>
                      </a:r>
                      <a:endParaRPr lang="ko-KR" altLang="en-US" dirty="0"/>
                    </a:p>
                  </a:txBody>
                  <a:tcPr marL="45328" marR="45328"/>
                </a:tc>
              </a:tr>
              <a:tr h="462807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기준 </a:t>
                      </a:r>
                      <a:r>
                        <a:rPr lang="en-US" altLang="ko-KR" dirty="0" err="1" smtClean="0"/>
                        <a:t>Con`c</a:t>
                      </a:r>
                      <a:endParaRPr lang="ko-KR" altLang="en-US" dirty="0"/>
                    </a:p>
                  </a:txBody>
                  <a:tcPr marL="45328" marR="45328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solidFill>
                            <a:srgbClr val="FF0000"/>
                          </a:solidFill>
                        </a:rPr>
                        <a:t>90</a:t>
                      </a:r>
                      <a:endParaRPr lang="ko-KR" altLang="en-US" dirty="0">
                        <a:solidFill>
                          <a:srgbClr val="FF0000"/>
                        </a:solidFill>
                      </a:endParaRPr>
                    </a:p>
                  </a:txBody>
                  <a:tcPr marL="45328" marR="45328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solidFill>
                            <a:srgbClr val="FF0000"/>
                          </a:solidFill>
                        </a:rPr>
                        <a:t>4.0</a:t>
                      </a:r>
                      <a:endParaRPr lang="ko-KR" altLang="en-US" dirty="0">
                        <a:solidFill>
                          <a:srgbClr val="FF0000"/>
                        </a:solidFill>
                      </a:endParaRPr>
                    </a:p>
                  </a:txBody>
                  <a:tcPr marL="45328" marR="45328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61.7</a:t>
                      </a:r>
                      <a:endParaRPr lang="ko-KR" altLang="en-US" dirty="0"/>
                    </a:p>
                  </a:txBody>
                  <a:tcPr marL="45328" marR="45328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47.0</a:t>
                      </a:r>
                      <a:endParaRPr lang="ko-KR" altLang="en-US" dirty="0"/>
                    </a:p>
                  </a:txBody>
                  <a:tcPr marL="45328" marR="45328"/>
                </a:tc>
              </a:tr>
              <a:tr h="61515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dirty="0" smtClean="0"/>
                        <a:t>시험 </a:t>
                      </a:r>
                      <a:r>
                        <a:rPr lang="en-US" altLang="ko-KR" dirty="0" err="1" smtClean="0"/>
                        <a:t>Con`c</a:t>
                      </a:r>
                      <a:endParaRPr lang="ko-KR" altLang="en-US" dirty="0" smtClean="0"/>
                    </a:p>
                    <a:p>
                      <a:pPr algn="ctr" latinLnBrk="1"/>
                      <a:endParaRPr lang="ko-KR" altLang="en-US" dirty="0"/>
                    </a:p>
                  </a:txBody>
                  <a:tcPr marL="45328" marR="45328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solidFill>
                            <a:srgbClr val="FF0000"/>
                          </a:solidFill>
                        </a:rPr>
                        <a:t>150</a:t>
                      </a:r>
                      <a:endParaRPr lang="ko-KR" altLang="en-US" dirty="0">
                        <a:solidFill>
                          <a:srgbClr val="FF0000"/>
                        </a:solidFill>
                      </a:endParaRPr>
                    </a:p>
                  </a:txBody>
                  <a:tcPr marL="45328" marR="45328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solidFill>
                            <a:srgbClr val="FF0000"/>
                          </a:solidFill>
                        </a:rPr>
                        <a:t>5.8</a:t>
                      </a:r>
                      <a:endParaRPr lang="ko-KR" altLang="en-US" dirty="0">
                        <a:solidFill>
                          <a:srgbClr val="FF0000"/>
                        </a:solidFill>
                      </a:endParaRPr>
                    </a:p>
                  </a:txBody>
                  <a:tcPr marL="45328" marR="45328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61.7</a:t>
                      </a:r>
                      <a:endParaRPr lang="ko-KR" altLang="en-US" dirty="0"/>
                    </a:p>
                  </a:txBody>
                  <a:tcPr marL="45328" marR="45328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47.0</a:t>
                      </a:r>
                      <a:endParaRPr lang="ko-KR" altLang="en-US" dirty="0"/>
                    </a:p>
                  </a:txBody>
                  <a:tcPr marL="45328" marR="45328"/>
                </a:tc>
              </a:tr>
            </a:tbl>
          </a:graphicData>
        </a:graphic>
      </p:graphicFrame>
      <p:graphicFrame>
        <p:nvGraphicFramePr>
          <p:cNvPr id="11" name="내용 개체 틀 10"/>
          <p:cNvGraphicFramePr>
            <a:graphicFrameLocks noGrp="1"/>
          </p:cNvGraphicFramePr>
          <p:nvPr>
            <p:ph sz="half" idx="4294967295"/>
          </p:nvPr>
        </p:nvGraphicFramePr>
        <p:xfrm>
          <a:off x="467544" y="3452976"/>
          <a:ext cx="8208912" cy="23522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2128"/>
                <a:gridCol w="1152128"/>
                <a:gridCol w="1152128"/>
                <a:gridCol w="1152128"/>
                <a:gridCol w="1152128"/>
                <a:gridCol w="1152128"/>
                <a:gridCol w="1296144"/>
              </a:tblGrid>
              <a:tr h="432048"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구분</a:t>
                      </a:r>
                      <a:endParaRPr lang="ko-KR" altLang="en-US" dirty="0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 </a:t>
                      </a:r>
                      <a:r>
                        <a:rPr lang="ko-KR" altLang="en-US" dirty="0" smtClean="0"/>
                        <a:t>단 위 재 </a:t>
                      </a:r>
                      <a:r>
                        <a:rPr lang="ko-KR" altLang="en-US" dirty="0" err="1" smtClean="0"/>
                        <a:t>료</a:t>
                      </a:r>
                      <a:r>
                        <a:rPr lang="ko-KR" altLang="en-US" dirty="0" smtClean="0"/>
                        <a:t> 사 용 량 </a:t>
                      </a:r>
                      <a:r>
                        <a:rPr lang="en-US" altLang="ko-KR" dirty="0" smtClean="0"/>
                        <a:t>(kg/</a:t>
                      </a:r>
                      <a:r>
                        <a:rPr lang="ko-KR" altLang="en-US" dirty="0" smtClean="0"/>
                        <a:t>㎥</a:t>
                      </a:r>
                      <a:r>
                        <a:rPr lang="en-US" altLang="ko-KR" dirty="0" smtClean="0"/>
                        <a:t>)</a:t>
                      </a:r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  <a:tr h="360040"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시멘트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물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 smtClean="0"/>
                        <a:t>잔골재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 smtClean="0"/>
                        <a:t>굵은골재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err="1" smtClean="0"/>
                        <a:t>방수재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AE</a:t>
                      </a:r>
                      <a:r>
                        <a:rPr lang="ko-KR" altLang="en-US" dirty="0" smtClean="0"/>
                        <a:t>제</a:t>
                      </a:r>
                      <a:endParaRPr lang="ko-KR" altLang="en-US" dirty="0"/>
                    </a:p>
                  </a:txBody>
                  <a:tcPr/>
                </a:tc>
              </a:tr>
              <a:tr h="605894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dirty="0" smtClean="0"/>
                        <a:t>기준 </a:t>
                      </a:r>
                      <a:r>
                        <a:rPr lang="en-US" altLang="ko-KR" dirty="0" err="1" smtClean="0"/>
                        <a:t>Con`c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300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185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827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821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C * 0.003%</a:t>
                      </a:r>
                      <a:endParaRPr lang="ko-KR" altLang="en-US" dirty="0"/>
                    </a:p>
                  </a:txBody>
                  <a:tcPr/>
                </a:tc>
              </a:tr>
              <a:tr h="86556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dirty="0" smtClean="0"/>
                        <a:t>시험</a:t>
                      </a:r>
                      <a:r>
                        <a:rPr lang="en-US" altLang="ko-KR" dirty="0" err="1" smtClean="0"/>
                        <a:t>Con`c</a:t>
                      </a:r>
                      <a:endParaRPr lang="ko-KR" altLang="en-US" dirty="0" smtClean="0"/>
                    </a:p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300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185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827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821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C * 0.5%</a:t>
                      </a:r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 dirty="0" smtClean="0"/>
              <a:t>감사합니다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  <p:sp>
        <p:nvSpPr>
          <p:cNvPr id="5" name="부제목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ko-KR" altLang="en-US" dirty="0" smtClean="0"/>
              <a:t>더 나은 강의를 위해 노력하겠습니다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구체방수란</a:t>
            </a:r>
            <a:r>
              <a:rPr lang="en-US" altLang="ko-KR" dirty="0" smtClean="0"/>
              <a:t>?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sz="4000" dirty="0" smtClean="0"/>
              <a:t>도막방수</a:t>
            </a:r>
            <a:r>
              <a:rPr lang="en-US" altLang="ko-KR" sz="4000" dirty="0" smtClean="0"/>
              <a:t>, </a:t>
            </a:r>
            <a:r>
              <a:rPr lang="ko-KR" altLang="en-US" sz="4000" dirty="0" err="1" smtClean="0"/>
              <a:t>침투식</a:t>
            </a:r>
            <a:r>
              <a:rPr lang="ko-KR" altLang="en-US" sz="4000" dirty="0" smtClean="0"/>
              <a:t> 방수</a:t>
            </a:r>
            <a:r>
              <a:rPr lang="en-US" altLang="ko-KR" sz="4000" dirty="0" smtClean="0"/>
              <a:t>, </a:t>
            </a:r>
            <a:r>
              <a:rPr lang="ko-KR" altLang="en-US" sz="4000" dirty="0" smtClean="0"/>
              <a:t>구체방수</a:t>
            </a:r>
            <a:endParaRPr lang="en-US" altLang="ko-KR" sz="4000" dirty="0" smtClean="0"/>
          </a:p>
          <a:p>
            <a:endParaRPr lang="en-US" altLang="ko-KR" sz="4000" dirty="0" smtClean="0"/>
          </a:p>
          <a:p>
            <a:r>
              <a:rPr lang="ko-KR" altLang="en-US" sz="4000" smtClean="0"/>
              <a:t>구조체 혼화방수라고도 </a:t>
            </a:r>
            <a:r>
              <a:rPr lang="ko-KR" altLang="en-US" sz="4000" dirty="0" smtClean="0"/>
              <a:t>함</a:t>
            </a:r>
            <a:endParaRPr lang="en-US" altLang="ko-KR" sz="4000" dirty="0" smtClean="0"/>
          </a:p>
          <a:p>
            <a:endParaRPr lang="en-US" altLang="ko-KR" sz="4000" dirty="0" smtClean="0"/>
          </a:p>
          <a:p>
            <a:r>
              <a:rPr lang="ko-KR" altLang="en-US" sz="4000" dirty="0" smtClean="0"/>
              <a:t>방수 공법 중 콘크리트에 직접  혼합하여 방수하는 공법이다</a:t>
            </a:r>
            <a:r>
              <a:rPr lang="en-US" altLang="ko-KR" sz="4000" dirty="0" smtClean="0"/>
              <a:t>.</a:t>
            </a:r>
          </a:p>
          <a:p>
            <a:endParaRPr lang="ko-KR" alt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SP-Fluid</a:t>
            </a:r>
            <a:r>
              <a:rPr lang="ko-KR" altLang="en-US" dirty="0" smtClean="0"/>
              <a:t>의 특성 </a:t>
            </a:r>
            <a:r>
              <a:rPr lang="en-US" altLang="ko-KR" dirty="0" smtClean="0"/>
              <a:t>1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콘크리트에 직접 혼합하여 사용하는 구체방수제로서 천연 야자수에서 추출한 원료가 함유됨</a:t>
            </a:r>
            <a:r>
              <a:rPr lang="en-US" altLang="ko-KR" dirty="0" smtClean="0"/>
              <a:t>.</a:t>
            </a:r>
          </a:p>
          <a:p>
            <a:r>
              <a:rPr lang="ko-KR" altLang="en-US" dirty="0" err="1" smtClean="0"/>
              <a:t>혼합수와</a:t>
            </a:r>
            <a:r>
              <a:rPr lang="ko-KR" altLang="en-US" dirty="0" smtClean="0"/>
              <a:t> 응집력 개선</a:t>
            </a:r>
            <a:r>
              <a:rPr lang="en-US" altLang="ko-KR" dirty="0" smtClean="0"/>
              <a:t>, </a:t>
            </a:r>
            <a:r>
              <a:rPr lang="ko-KR" altLang="en-US" dirty="0" smtClean="0"/>
              <a:t>콘크리트의 </a:t>
            </a:r>
            <a:r>
              <a:rPr lang="ko-KR" altLang="en-US" dirty="0" err="1" smtClean="0"/>
              <a:t>수밀성을</a:t>
            </a:r>
            <a:r>
              <a:rPr lang="ko-KR" altLang="en-US" dirty="0" smtClean="0"/>
              <a:t> 향상</a:t>
            </a:r>
            <a:r>
              <a:rPr lang="en-US" altLang="ko-KR" dirty="0" smtClean="0"/>
              <a:t>, </a:t>
            </a:r>
            <a:r>
              <a:rPr lang="ko-KR" altLang="en-US" dirty="0" smtClean="0"/>
              <a:t>강력한 내수성을 발휘</a:t>
            </a:r>
            <a:r>
              <a:rPr lang="en-US" altLang="ko-KR" dirty="0" smtClean="0"/>
              <a:t>.</a:t>
            </a:r>
          </a:p>
          <a:p>
            <a:r>
              <a:rPr lang="ko-KR" altLang="en-US" dirty="0" err="1" smtClean="0"/>
              <a:t>염화물이</a:t>
            </a:r>
            <a:r>
              <a:rPr lang="ko-KR" altLang="en-US" dirty="0" smtClean="0"/>
              <a:t> 전혀 함유되지 않은 </a:t>
            </a:r>
            <a:r>
              <a:rPr lang="ko-KR" altLang="en-US" dirty="0" err="1" smtClean="0"/>
              <a:t>무독성으로</a:t>
            </a:r>
            <a:r>
              <a:rPr lang="ko-KR" altLang="en-US" dirty="0" smtClean="0"/>
              <a:t> 일반용수와 혼합 사용할 </a:t>
            </a:r>
            <a:r>
              <a:rPr lang="ko-KR" altLang="en-US" dirty="0" err="1" smtClean="0"/>
              <a:t>수있다</a:t>
            </a:r>
            <a:r>
              <a:rPr lang="en-US" altLang="ko-KR" dirty="0" smtClean="0"/>
              <a:t>.</a:t>
            </a:r>
          </a:p>
          <a:p>
            <a:r>
              <a:rPr lang="ko-KR" altLang="en-US" dirty="0" smtClean="0"/>
              <a:t>재료 분리 등의 위험성이 없음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SP-Fluid</a:t>
            </a:r>
            <a:r>
              <a:rPr lang="ko-KR" altLang="en-US" dirty="0" smtClean="0"/>
              <a:t>의 특성 </a:t>
            </a:r>
            <a:r>
              <a:rPr lang="en-US" altLang="ko-KR" dirty="0" smtClean="0"/>
              <a:t>2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ko-KR" altLang="en-US" dirty="0" smtClean="0"/>
              <a:t>화학성분 </a:t>
            </a:r>
            <a:r>
              <a:rPr lang="en-US" altLang="ko-KR" dirty="0" smtClean="0"/>
              <a:t>– Fatty Alcohols</a:t>
            </a:r>
          </a:p>
          <a:p>
            <a:r>
              <a:rPr lang="ko-KR" altLang="en-US" dirty="0" smtClean="0"/>
              <a:t>적용</a:t>
            </a:r>
            <a:r>
              <a:rPr lang="en-US" altLang="ko-KR" dirty="0" smtClean="0"/>
              <a:t> – </a:t>
            </a:r>
            <a:r>
              <a:rPr lang="ko-KR" altLang="en-US" dirty="0" smtClean="0"/>
              <a:t>콘크리트 및 시멘트 </a:t>
            </a:r>
            <a:r>
              <a:rPr lang="ko-KR" altLang="en-US" dirty="0" err="1" smtClean="0"/>
              <a:t>몰탈의</a:t>
            </a:r>
            <a:r>
              <a:rPr lang="ko-KR" altLang="en-US" dirty="0" smtClean="0"/>
              <a:t> 방수</a:t>
            </a:r>
            <a:endParaRPr lang="en-US" altLang="ko-KR" dirty="0" smtClean="0"/>
          </a:p>
          <a:p>
            <a:r>
              <a:rPr lang="ko-KR" altLang="en-US" dirty="0" smtClean="0"/>
              <a:t>인체에 무해함</a:t>
            </a:r>
            <a:r>
              <a:rPr lang="en-US" altLang="ko-KR" sz="2200" dirty="0" smtClean="0"/>
              <a:t>(</a:t>
            </a:r>
            <a:r>
              <a:rPr lang="ko-KR" altLang="en-US" sz="2200" dirty="0" smtClean="0"/>
              <a:t>천연 야자수에서 추출한 원료함유</a:t>
            </a:r>
            <a:r>
              <a:rPr lang="en-US" altLang="ko-KR" sz="2200" dirty="0" smtClean="0"/>
              <a:t>)</a:t>
            </a:r>
          </a:p>
          <a:p>
            <a:r>
              <a:rPr lang="ko-KR" altLang="en-US" dirty="0" smtClean="0"/>
              <a:t>냄새 </a:t>
            </a:r>
            <a:r>
              <a:rPr lang="en-US" altLang="ko-KR" dirty="0" smtClean="0"/>
              <a:t>– </a:t>
            </a:r>
            <a:r>
              <a:rPr lang="ko-KR" altLang="en-US" dirty="0" smtClean="0"/>
              <a:t>무취</a:t>
            </a:r>
            <a:endParaRPr lang="en-US" altLang="ko-KR" dirty="0" smtClean="0"/>
          </a:p>
          <a:p>
            <a:r>
              <a:rPr lang="ko-KR" altLang="en-US" dirty="0" smtClean="0"/>
              <a:t>비중 </a:t>
            </a:r>
            <a:r>
              <a:rPr lang="en-US" altLang="ko-KR" dirty="0" smtClean="0"/>
              <a:t>– 0.99kg/L</a:t>
            </a:r>
          </a:p>
          <a:p>
            <a:r>
              <a:rPr lang="ko-KR" altLang="en-US" dirty="0" err="1" smtClean="0"/>
              <a:t>비휘발분</a:t>
            </a:r>
            <a:r>
              <a:rPr lang="en-US" altLang="ko-KR" dirty="0" smtClean="0"/>
              <a:t>(105</a:t>
            </a:r>
            <a:r>
              <a:rPr lang="ko-KR" altLang="en-US" dirty="0" smtClean="0"/>
              <a:t>℃</a:t>
            </a:r>
            <a:r>
              <a:rPr lang="en-US" altLang="ko-KR" dirty="0" smtClean="0"/>
              <a:t>/Hours) – 53%</a:t>
            </a:r>
          </a:p>
          <a:p>
            <a:r>
              <a:rPr lang="en-US" altLang="ko-KR" dirty="0" smtClean="0"/>
              <a:t>PH – 8.5 ~9.0</a:t>
            </a:r>
          </a:p>
          <a:p>
            <a:r>
              <a:rPr lang="ko-KR" altLang="en-US" dirty="0" smtClean="0"/>
              <a:t>염기성</a:t>
            </a:r>
            <a:r>
              <a:rPr lang="en-US" altLang="ko-KR" dirty="0" smtClean="0"/>
              <a:t> - </a:t>
            </a:r>
            <a:r>
              <a:rPr lang="ko-KR" altLang="en-US" dirty="0" smtClean="0"/>
              <a:t>무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방수제의 종류</a:t>
            </a:r>
            <a:endParaRPr lang="ko-KR" altLang="en-US" dirty="0"/>
          </a:p>
        </p:txBody>
      </p:sp>
      <p:graphicFrame>
        <p:nvGraphicFramePr>
          <p:cNvPr id="4" name="내용 개체 틀 3"/>
          <p:cNvGraphicFramePr>
            <a:graphicFrameLocks noGrp="1"/>
          </p:cNvGraphicFramePr>
          <p:nvPr>
            <p:ph idx="1"/>
          </p:nvPr>
        </p:nvGraphicFramePr>
        <p:xfrm>
          <a:off x="539552" y="1772816"/>
          <a:ext cx="8046667" cy="3328709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502051"/>
                <a:gridCol w="2736304"/>
                <a:gridCol w="2808312"/>
              </a:tblGrid>
              <a:tr h="864096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3200" dirty="0" err="1" smtClean="0"/>
                        <a:t>무기질계</a:t>
                      </a:r>
                      <a:endParaRPr lang="ko-KR" alt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3200" dirty="0" err="1" smtClean="0"/>
                        <a:t>지방산계</a:t>
                      </a:r>
                      <a:endParaRPr lang="ko-KR" alt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dirty="0" smtClean="0"/>
                        <a:t>PCM(Polymer Cement Mortar)</a:t>
                      </a:r>
                      <a:r>
                        <a:rPr lang="ko-KR" altLang="en-US" sz="2000" dirty="0" smtClean="0"/>
                        <a:t>계</a:t>
                      </a:r>
                      <a:endParaRPr lang="ko-KR" altLang="en-US" sz="2000" dirty="0"/>
                    </a:p>
                  </a:txBody>
                  <a:tcPr/>
                </a:tc>
              </a:tr>
              <a:tr h="607392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000" dirty="0" err="1" smtClean="0"/>
                        <a:t>염화칼슘계</a:t>
                      </a:r>
                      <a:endParaRPr lang="ko-KR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000" dirty="0" smtClean="0"/>
                        <a:t>지방산</a:t>
                      </a:r>
                      <a:endParaRPr lang="ko-KR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000" dirty="0" smtClean="0"/>
                        <a:t>수용성합성수지</a:t>
                      </a:r>
                      <a:endParaRPr lang="ko-KR" altLang="en-US" sz="2000" dirty="0"/>
                    </a:p>
                  </a:txBody>
                  <a:tcPr/>
                </a:tc>
              </a:tr>
              <a:tr h="607392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000" dirty="0" err="1" smtClean="0"/>
                        <a:t>규산소대계</a:t>
                      </a:r>
                      <a:endParaRPr lang="ko-KR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000" dirty="0" err="1" smtClean="0"/>
                        <a:t>지방산염</a:t>
                      </a:r>
                      <a:endParaRPr lang="ko-KR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000" dirty="0" err="1" smtClean="0"/>
                        <a:t>합성수지에멀젼</a:t>
                      </a:r>
                      <a:endParaRPr lang="ko-KR" altLang="en-US" sz="2000" dirty="0"/>
                    </a:p>
                  </a:txBody>
                  <a:tcPr/>
                </a:tc>
              </a:tr>
              <a:tr h="607392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000" dirty="0" err="1" smtClean="0"/>
                        <a:t>실리카질분말계</a:t>
                      </a:r>
                      <a:endParaRPr lang="ko-KR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000" dirty="0" smtClean="0"/>
                        <a:t>고급지방산 </a:t>
                      </a:r>
                      <a:r>
                        <a:rPr lang="ko-KR" altLang="en-US" sz="2000" dirty="0" err="1" smtClean="0"/>
                        <a:t>에스테르</a:t>
                      </a:r>
                      <a:endParaRPr lang="ko-KR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000" dirty="0" smtClean="0"/>
                        <a:t>고무라텍스</a:t>
                      </a:r>
                      <a:endParaRPr lang="ko-KR" altLang="en-US" sz="2000" dirty="0"/>
                    </a:p>
                  </a:txBody>
                  <a:tcPr/>
                </a:tc>
              </a:tr>
              <a:tr h="642437">
                <a:tc>
                  <a:txBody>
                    <a:bodyPr/>
                    <a:lstStyle/>
                    <a:p>
                      <a:pPr latinLnBrk="1"/>
                      <a:r>
                        <a:rPr lang="ko-KR" altLang="en-US" sz="2000" dirty="0" smtClean="0"/>
                        <a:t>지르코늄</a:t>
                      </a:r>
                      <a:endParaRPr lang="ko-KR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2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899592" y="5589240"/>
            <a:ext cx="50385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SP-Fluid</a:t>
            </a:r>
            <a:r>
              <a:rPr lang="ko-KR" altLang="en-US" dirty="0" smtClean="0"/>
              <a:t>는</a:t>
            </a:r>
            <a:r>
              <a:rPr lang="en-US" altLang="ko-KR" dirty="0" smtClean="0"/>
              <a:t> </a:t>
            </a:r>
            <a:r>
              <a:rPr lang="ko-KR" altLang="en-US" dirty="0" err="1" smtClean="0"/>
              <a:t>지방산계</a:t>
            </a:r>
            <a:r>
              <a:rPr lang="ko-KR" altLang="en-US" dirty="0" smtClean="0"/>
              <a:t> 방수제로 분류 할 수 있다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7787208" cy="928686"/>
          </a:xfrm>
        </p:spPr>
        <p:txBody>
          <a:bodyPr>
            <a:normAutofit fontScale="90000"/>
          </a:bodyPr>
          <a:lstStyle/>
          <a:p>
            <a:r>
              <a:rPr lang="en-US" altLang="ko-KR" dirty="0" smtClean="0"/>
              <a:t>SP-Fluid </a:t>
            </a:r>
            <a:r>
              <a:rPr lang="ko-KR" altLang="en-US" dirty="0" smtClean="0"/>
              <a:t>물리</a:t>
            </a:r>
            <a:r>
              <a:rPr lang="en-US" altLang="ko-KR" dirty="0" smtClean="0"/>
              <a:t>,</a:t>
            </a:r>
            <a:r>
              <a:rPr lang="ko-KR" altLang="en-US" dirty="0" smtClean="0"/>
              <a:t>화학적 방수성능 </a:t>
            </a:r>
            <a:r>
              <a:rPr lang="en-US" altLang="ko-KR" dirty="0" smtClean="0"/>
              <a:t>1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구조체에 유입되는 물이나 습기를 차단해 구조체에 손상을 주는 것을 방지 내구성증강</a:t>
            </a:r>
            <a:endParaRPr lang="en-US" altLang="ko-KR" dirty="0" smtClean="0"/>
          </a:p>
          <a:p>
            <a:r>
              <a:rPr lang="ko-KR" altLang="en-US" dirty="0" smtClean="0"/>
              <a:t>오염된 하천</a:t>
            </a:r>
            <a:r>
              <a:rPr lang="en-US" altLang="ko-KR" dirty="0" smtClean="0"/>
              <a:t>, </a:t>
            </a:r>
            <a:r>
              <a:rPr lang="ko-KR" altLang="en-US" dirty="0" smtClean="0"/>
              <a:t>폐수처리장 또는 </a:t>
            </a:r>
            <a:r>
              <a:rPr lang="ko-KR" altLang="en-US" dirty="0" err="1" smtClean="0"/>
              <a:t>염화물이</a:t>
            </a:r>
            <a:r>
              <a:rPr lang="ko-KR" altLang="en-US" dirty="0" smtClean="0"/>
              <a:t> 누적된 장소에 사용하게 되면 콘크리트침식으로 인한 철근 부식을 예방하고</a:t>
            </a:r>
            <a:r>
              <a:rPr lang="en-US" altLang="ko-KR" dirty="0" smtClean="0"/>
              <a:t>, </a:t>
            </a:r>
            <a:r>
              <a:rPr lang="ko-KR" altLang="en-US" dirty="0" smtClean="0"/>
              <a:t>콘크리트의 </a:t>
            </a:r>
            <a:r>
              <a:rPr lang="ko-KR" altLang="en-US" dirty="0" err="1" smtClean="0"/>
              <a:t>공극을</a:t>
            </a:r>
            <a:r>
              <a:rPr lang="ko-KR" altLang="en-US" dirty="0" smtClean="0"/>
              <a:t> 수밀 하여 내구성을 증강시켜준다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85804" y="1500174"/>
            <a:ext cx="8229600" cy="3729026"/>
          </a:xfrm>
        </p:spPr>
        <p:txBody>
          <a:bodyPr>
            <a:normAutofit/>
          </a:bodyPr>
          <a:lstStyle/>
          <a:p>
            <a:r>
              <a:rPr lang="ko-KR" altLang="en-US" dirty="0" err="1" smtClean="0"/>
              <a:t>유기질막을</a:t>
            </a:r>
            <a:r>
              <a:rPr lang="ko-KR" altLang="en-US" dirty="0" smtClean="0"/>
              <a:t> 형성하여 </a:t>
            </a:r>
            <a:r>
              <a:rPr lang="ko-KR" altLang="en-US" dirty="0" err="1" smtClean="0"/>
              <a:t>공극을</a:t>
            </a:r>
            <a:r>
              <a:rPr lang="ko-KR" altLang="en-US" dirty="0" smtClean="0"/>
              <a:t> 미세 물질로 </a:t>
            </a:r>
            <a:r>
              <a:rPr lang="ko-KR" altLang="en-US" dirty="0" err="1" smtClean="0"/>
              <a:t>충진함으로써</a:t>
            </a:r>
            <a:r>
              <a:rPr lang="ko-KR" altLang="en-US" dirty="0" smtClean="0"/>
              <a:t> 물리적인 흡수 및 투수에 대한 저항성을 향상 시킨다</a:t>
            </a:r>
            <a:r>
              <a:rPr lang="en-US" altLang="ko-KR" dirty="0" smtClean="0"/>
              <a:t>.</a:t>
            </a:r>
          </a:p>
          <a:p>
            <a:r>
              <a:rPr lang="ko-KR" altLang="en-US" u="sng" dirty="0" err="1" smtClean="0"/>
              <a:t>워커빌리티</a:t>
            </a:r>
            <a:r>
              <a:rPr lang="ko-KR" altLang="en-US" dirty="0" smtClean="0"/>
              <a:t> 개선에 의한 단위 수량 감소 효과로 경화 후의 </a:t>
            </a:r>
            <a:r>
              <a:rPr lang="ko-KR" altLang="en-US" dirty="0" err="1" smtClean="0"/>
              <a:t>공극을</a:t>
            </a:r>
            <a:r>
              <a:rPr lang="ko-KR" altLang="en-US" dirty="0" smtClean="0"/>
              <a:t> 적게 하며</a:t>
            </a:r>
            <a:r>
              <a:rPr lang="en-US" altLang="ko-KR" dirty="0" smtClean="0"/>
              <a:t>, </a:t>
            </a:r>
            <a:r>
              <a:rPr lang="ko-KR" altLang="en-US" dirty="0" smtClean="0"/>
              <a:t>건조수축 저감 효과가 있어 균열에 대한 저항성이 커진다</a:t>
            </a:r>
            <a:r>
              <a:rPr lang="en-US" altLang="ko-KR" dirty="0" smtClean="0"/>
              <a:t>.</a:t>
            </a:r>
          </a:p>
          <a:p>
            <a:endParaRPr lang="en-US" altLang="ko-KR" dirty="0" smtClean="0"/>
          </a:p>
        </p:txBody>
      </p:sp>
      <p:sp>
        <p:nvSpPr>
          <p:cNvPr id="5" name="제목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7787208" cy="928686"/>
          </a:xfrm>
        </p:spPr>
        <p:txBody>
          <a:bodyPr>
            <a:normAutofit fontScale="90000"/>
          </a:bodyPr>
          <a:lstStyle/>
          <a:p>
            <a:r>
              <a:rPr lang="en-US" altLang="ko-KR" dirty="0" smtClean="0"/>
              <a:t>SP-Fluid </a:t>
            </a:r>
            <a:r>
              <a:rPr lang="ko-KR" altLang="en-US" dirty="0" smtClean="0"/>
              <a:t>물리</a:t>
            </a:r>
            <a:r>
              <a:rPr lang="en-US" altLang="ko-KR" dirty="0" smtClean="0"/>
              <a:t>,</a:t>
            </a:r>
            <a:r>
              <a:rPr lang="ko-KR" altLang="en-US" dirty="0" smtClean="0"/>
              <a:t>화학적 방수성능 </a:t>
            </a:r>
            <a:r>
              <a:rPr lang="en-US" altLang="ko-KR" dirty="0" smtClean="0"/>
              <a:t>2</a:t>
            </a:r>
            <a:endParaRPr lang="ko-KR" altLang="en-US" dirty="0"/>
          </a:p>
        </p:txBody>
      </p:sp>
      <p:sp>
        <p:nvSpPr>
          <p:cNvPr id="6" name="직사각형 5"/>
          <p:cNvSpPr/>
          <p:nvPr/>
        </p:nvSpPr>
        <p:spPr>
          <a:xfrm>
            <a:off x="683568" y="5301208"/>
            <a:ext cx="813690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dirty="0" smtClean="0"/>
              <a:t>*</a:t>
            </a:r>
            <a:r>
              <a:rPr lang="ko-KR" altLang="en-US" dirty="0" err="1" smtClean="0"/>
              <a:t>워커빌리티란</a:t>
            </a:r>
            <a:r>
              <a:rPr lang="en-US" altLang="ko-KR" dirty="0" smtClean="0"/>
              <a:t>?</a:t>
            </a:r>
            <a:r>
              <a:rPr lang="ko-KR" altLang="en-US" dirty="0" smtClean="0">
                <a:solidFill>
                  <a:srgbClr val="FF0000"/>
                </a:solidFill>
              </a:rPr>
              <a:t>콘크리트를 혼합한 다음 운반해서 </a:t>
            </a:r>
            <a:r>
              <a:rPr lang="ko-KR" altLang="en-US" dirty="0" err="1" smtClean="0">
                <a:solidFill>
                  <a:srgbClr val="FF0000"/>
                </a:solidFill>
              </a:rPr>
              <a:t>다져넣을</a:t>
            </a:r>
            <a:r>
              <a:rPr lang="ko-KR" altLang="en-US" dirty="0" smtClean="0">
                <a:solidFill>
                  <a:srgbClr val="FF0000"/>
                </a:solidFill>
              </a:rPr>
              <a:t> 때까지 시공성의 좋고 나쁨을 나타내는 성질</a:t>
            </a:r>
            <a:r>
              <a:rPr lang="ko-KR" altLang="en-US" dirty="0" smtClean="0"/>
              <a:t> 즉 콘크리트의 </a:t>
            </a:r>
            <a:r>
              <a:rPr lang="ko-KR" altLang="en-US" dirty="0" err="1" smtClean="0"/>
              <a:t>시공성을</a:t>
            </a:r>
            <a:r>
              <a:rPr lang="ko-KR" altLang="en-US" dirty="0" smtClean="0"/>
              <a:t> 말하는데</a:t>
            </a:r>
            <a:r>
              <a:rPr lang="en-US" altLang="ko-KR" dirty="0" smtClean="0"/>
              <a:t>, </a:t>
            </a:r>
            <a:r>
              <a:rPr lang="ko-KR" altLang="en-US" dirty="0" smtClean="0"/>
              <a:t>시공성의 좋고 나쁨은 작업의 용이한 정도 및 재료의 분리에 저항하는 정도로 나타난다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포장단위</a:t>
            </a:r>
            <a:endParaRPr lang="ko-KR" altLang="en-US" dirty="0"/>
          </a:p>
        </p:txBody>
      </p:sp>
      <p:pic>
        <p:nvPicPr>
          <p:cNvPr id="4" name="내용 개체 틀 3" descr="SDC12305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4499992" y="1916832"/>
            <a:ext cx="3240360" cy="3024336"/>
          </a:xfrm>
        </p:spPr>
      </p:pic>
      <p:sp>
        <p:nvSpPr>
          <p:cNvPr id="5" name="TextBox 4"/>
          <p:cNvSpPr txBox="1"/>
          <p:nvPr/>
        </p:nvSpPr>
        <p:spPr>
          <a:xfrm>
            <a:off x="1691680" y="5589240"/>
            <a:ext cx="23762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dirty="0" smtClean="0"/>
              <a:t>*18kg/</a:t>
            </a:r>
            <a:r>
              <a:rPr lang="ko-KR" altLang="en-US" sz="2400" dirty="0" smtClean="0"/>
              <a:t>말</a:t>
            </a:r>
            <a:endParaRPr lang="en-US" altLang="ko-KR" sz="2400" dirty="0" smtClean="0"/>
          </a:p>
          <a:p>
            <a:r>
              <a:rPr lang="en-US" altLang="ko-KR" sz="2400" dirty="0" smtClean="0"/>
              <a:t>*200kg/</a:t>
            </a:r>
            <a:r>
              <a:rPr lang="ko-KR" altLang="en-US" sz="2400" dirty="0" smtClean="0"/>
              <a:t>드럼</a:t>
            </a:r>
            <a:endParaRPr lang="ko-KR" altLang="en-US" sz="2400" dirty="0"/>
          </a:p>
        </p:txBody>
      </p:sp>
      <p:pic>
        <p:nvPicPr>
          <p:cNvPr id="6" name="그림 5" descr="SP-Fluid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971600" y="1844824"/>
            <a:ext cx="3168352" cy="340747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SP-Fluid</a:t>
            </a:r>
            <a:r>
              <a:rPr lang="ko-KR" altLang="en-US" dirty="0" smtClean="0"/>
              <a:t>의 사용량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레미콘에 들어가는 </a:t>
            </a:r>
            <a:r>
              <a:rPr lang="ko-KR" altLang="en-US" dirty="0" err="1" smtClean="0"/>
              <a:t>시멘트량의</a:t>
            </a:r>
            <a:r>
              <a:rPr lang="ko-KR" altLang="en-US" dirty="0" smtClean="0"/>
              <a:t> </a:t>
            </a:r>
            <a:r>
              <a:rPr lang="en-US" altLang="ko-KR" dirty="0" smtClean="0"/>
              <a:t>0.5~1.0%</a:t>
            </a:r>
          </a:p>
          <a:p>
            <a:pPr>
              <a:buNone/>
            </a:pPr>
            <a:r>
              <a:rPr lang="en-US" altLang="ko-KR" dirty="0" smtClean="0"/>
              <a:t>  -</a:t>
            </a:r>
            <a:r>
              <a:rPr lang="ko-KR" altLang="en-US" dirty="0" smtClean="0"/>
              <a:t>낮은 수압일 때  </a:t>
            </a:r>
            <a:r>
              <a:rPr lang="en-US" altLang="ko-KR" dirty="0" smtClean="0">
                <a:solidFill>
                  <a:srgbClr val="FF0000"/>
                </a:solidFill>
              </a:rPr>
              <a:t>0.5~0.9%</a:t>
            </a:r>
          </a:p>
          <a:p>
            <a:pPr>
              <a:buNone/>
            </a:pPr>
            <a:r>
              <a:rPr lang="en-US" altLang="ko-KR" dirty="0" smtClean="0"/>
              <a:t>  -</a:t>
            </a:r>
            <a:r>
              <a:rPr lang="ko-KR" altLang="en-US" dirty="0" smtClean="0"/>
              <a:t>높은 수압일 때  </a:t>
            </a:r>
            <a:r>
              <a:rPr lang="en-US" altLang="ko-KR" dirty="0" smtClean="0">
                <a:solidFill>
                  <a:srgbClr val="FF0000"/>
                </a:solidFill>
              </a:rPr>
              <a:t>1%</a:t>
            </a:r>
          </a:p>
          <a:p>
            <a:r>
              <a:rPr lang="ko-KR" altLang="en-US" dirty="0" smtClean="0"/>
              <a:t>대략 </a:t>
            </a:r>
            <a:r>
              <a:rPr lang="en-US" altLang="ko-KR" dirty="0" smtClean="0"/>
              <a:t>1</a:t>
            </a:r>
            <a:r>
              <a:rPr lang="ko-KR" altLang="en-US" dirty="0" err="1" smtClean="0"/>
              <a:t>루베</a:t>
            </a:r>
            <a:r>
              <a:rPr lang="ko-KR" altLang="en-US" dirty="0" smtClean="0"/>
              <a:t> 레미콘에 약</a:t>
            </a:r>
            <a:r>
              <a:rPr lang="en-US" altLang="ko-KR" dirty="0" smtClean="0"/>
              <a:t>300kg</a:t>
            </a:r>
            <a:r>
              <a:rPr lang="ko-KR" altLang="en-US" dirty="0" smtClean="0"/>
              <a:t>정도의 시멘트 함유 </a:t>
            </a:r>
            <a:r>
              <a:rPr lang="en-US" altLang="ko-KR" dirty="0" smtClean="0"/>
              <a:t>= 300kg</a:t>
            </a:r>
            <a:r>
              <a:rPr lang="ko-KR" altLang="en-US" dirty="0" smtClean="0"/>
              <a:t>의 </a:t>
            </a:r>
            <a:r>
              <a:rPr lang="en-US" altLang="ko-KR" dirty="0" smtClean="0"/>
              <a:t>1%</a:t>
            </a:r>
            <a:r>
              <a:rPr lang="ko-KR" altLang="en-US" dirty="0" smtClean="0"/>
              <a:t>는</a:t>
            </a:r>
            <a:r>
              <a:rPr lang="en-US" altLang="ko-KR" dirty="0" smtClean="0"/>
              <a:t> 3kg </a:t>
            </a:r>
          </a:p>
          <a:p>
            <a:r>
              <a:rPr lang="ko-KR" altLang="en-US" dirty="0" smtClean="0"/>
              <a:t>레미콘 차량 </a:t>
            </a:r>
            <a:r>
              <a:rPr lang="en-US" altLang="ko-KR" dirty="0" smtClean="0"/>
              <a:t>1</a:t>
            </a:r>
            <a:r>
              <a:rPr lang="ko-KR" altLang="en-US" dirty="0" smtClean="0"/>
              <a:t>대 </a:t>
            </a:r>
            <a:r>
              <a:rPr lang="en-US" altLang="ko-KR" dirty="0" smtClean="0"/>
              <a:t>6</a:t>
            </a:r>
            <a:r>
              <a:rPr lang="ko-KR" altLang="en-US" dirty="0" err="1" smtClean="0"/>
              <a:t>루베</a:t>
            </a:r>
            <a:r>
              <a:rPr lang="ko-KR" altLang="en-US" dirty="0" smtClean="0"/>
              <a:t> </a:t>
            </a:r>
            <a:r>
              <a:rPr lang="en-US" altLang="ko-KR" dirty="0" smtClean="0"/>
              <a:t>=&gt;3*6 =18kg </a:t>
            </a:r>
          </a:p>
          <a:p>
            <a:pPr>
              <a:buNone/>
            </a:pPr>
            <a:r>
              <a:rPr lang="en-US" altLang="ko-KR" dirty="0" smtClean="0"/>
              <a:t>   </a:t>
            </a:r>
          </a:p>
          <a:p>
            <a:pPr>
              <a:buNone/>
            </a:pPr>
            <a:endParaRPr lang="en-US" altLang="ko-KR" dirty="0" smtClean="0"/>
          </a:p>
          <a:p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보자기">
  <a:themeElements>
    <a:clrScheme name="보자기">
      <a:dk1>
        <a:sysClr val="windowText" lastClr="000000"/>
      </a:dk1>
      <a:lt1>
        <a:sysClr val="window" lastClr="FFFFFF"/>
      </a:lt1>
      <a:dk2>
        <a:srgbClr val="006270"/>
      </a:dk2>
      <a:lt2>
        <a:srgbClr val="FBFEC6"/>
      </a:lt2>
      <a:accent1>
        <a:srgbClr val="A0C435"/>
      </a:accent1>
      <a:accent2>
        <a:srgbClr val="F29F26"/>
      </a:accent2>
      <a:accent3>
        <a:srgbClr val="08BBDB"/>
      </a:accent3>
      <a:accent4>
        <a:srgbClr val="687CDD"/>
      </a:accent4>
      <a:accent5>
        <a:srgbClr val="28C874"/>
      </a:accent5>
      <a:accent6>
        <a:srgbClr val="E47963"/>
      </a:accent6>
      <a:hlink>
        <a:srgbClr val="64C143"/>
      </a:hlink>
      <a:folHlink>
        <a:srgbClr val="9A9A9A"/>
      </a:folHlink>
    </a:clrScheme>
    <a:fontScheme name="보자기">
      <a:majorFont>
        <a:latin typeface="Lucida Sans"/>
        <a:ea typeface=""/>
        <a:cs typeface=""/>
        <a:font script="Grek" typeface="Arial"/>
        <a:font script="Cyrl" typeface="Arial"/>
        <a:font script="Jpan" typeface="HGP明朝E"/>
        <a:font script="Hang" typeface="HY견고딕"/>
        <a:font script="Hans" typeface="华文楷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Lucida Sans"/>
        <a:ea typeface=""/>
        <a:cs typeface=""/>
        <a:font script="Grek" typeface="Arial"/>
        <a:font script="Cyrl" typeface="Arial"/>
        <a:font script="Jpan" typeface="HGP明朝E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보자기">
      <a: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45000"/>
                <a:shade val="95000"/>
                <a:hueMod val="100000"/>
                <a:satMod val="100000"/>
              </a:schemeClr>
            </a:gs>
            <a:gs pos="50000">
              <a:schemeClr val="phClr">
                <a:tint val="80000"/>
                <a:shade val="100000"/>
                <a:hueMod val="100000"/>
                <a:satMod val="100000"/>
              </a:schemeClr>
            </a:gs>
          </a:gsLst>
          <a:lin ang="2700000" scaled="1"/>
        </a:gradFill>
        <a:gradFill rotWithShape="1">
          <a:gsLst>
            <a:gs pos="50000">
              <a:schemeClr val="phClr">
                <a:tint val="100000"/>
                <a:shade val="50000"/>
                <a:hueMod val="100000"/>
                <a:satMod val="100000"/>
              </a:schemeClr>
            </a:gs>
            <a:gs pos="100000">
              <a:schemeClr val="phClr">
                <a:tint val="75000"/>
                <a:shade val="100000"/>
                <a:hueMod val="100000"/>
                <a:satMod val="100000"/>
              </a:schemeClr>
            </a:gs>
          </a:gsLst>
          <a:lin ang="13500000" scaled="1"/>
        </a:gradFill>
      </a:fillStyleLst>
      <a:lnStyleLst>
        <a:ln w="31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38100" dir="2400000" algn="br">
              <a:srgbClr val="000000">
                <a:alpha val="70588"/>
              </a:srgbClr>
            </a:outerShdw>
          </a:effectLst>
        </a:effectStyle>
        <a:effectStyle>
          <a:effectLst>
            <a:outerShdw blurRad="63500" dist="50800" dir="2400000" sx="96000" sy="96000">
              <a:srgbClr val="000000">
                <a:alpha val="78431"/>
              </a:srgbClr>
            </a:outerShdw>
          </a:effectLst>
          <a:scene3d>
            <a:camera prst="orthographicFront" fov="0">
              <a:rot lat="0" lon="0" rev="0"/>
            </a:camera>
            <a:lightRig rig="twoPt" dir="l">
              <a:rot lat="0" lon="600000" rev="5100000"/>
            </a:lightRig>
          </a:scene3d>
          <a:sp3d prstMaterial="plastic">
            <a:bevelT w="38100" h="25400"/>
            <a:contourClr>
              <a:srgbClr val="FFFFFF">
                <a:alpha val="0"/>
              </a:srgbClr>
            </a:contourClr>
          </a:sp3d>
        </a:effectStyle>
        <a:effectStyle>
          <a:effectLst>
            <a:outerShdw blurRad="63500" dist="63500" dir="600000" sx="96000" sy="96000">
              <a:srgbClr val="0F0F0F">
                <a:alpha val="78431"/>
              </a:srgbClr>
            </a:outerShdw>
          </a:effectLst>
          <a:scene3d>
            <a:camera prst="orthographicFront" fov="0">
              <a:rot lat="0" lon="0" rev="0"/>
            </a:camera>
            <a:lightRig rig="twoPt" dir="t">
              <a:rot lat="0" lon="600000" rev="5100000"/>
            </a:lightRig>
          </a:scene3d>
          <a:sp3d prstMaterial="plastic">
            <a:bevelT w="114300" h="114300"/>
            <a:contourClr>
              <a:srgbClr val="FFFFFF">
                <a:alpha val="0"/>
              </a:srgbClr>
            </a:contourClr>
          </a:sp3d>
        </a:effectStyle>
      </a:effectStyleLst>
      <a:bg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100000"/>
                <a:shade val="100000"/>
                <a:hueMod val="100000"/>
                <a:satMod val="100000"/>
              </a:schemeClr>
            </a:gs>
            <a:gs pos="100000">
              <a:schemeClr val="phClr">
                <a:tint val="100000"/>
                <a:shade val="45000"/>
                <a:hueMod val="100000"/>
                <a:satMod val="10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100000"/>
                <a:shade val="47000"/>
                <a:hueMod val="100000"/>
                <a:satMod val="100000"/>
              </a:schemeClr>
              <a:schemeClr val="phClr">
                <a:tint val="70000"/>
                <a:shade val="100000"/>
                <a:hueMod val="100000"/>
                <a:satMod val="10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Wrapper</Template>
  <TotalTime>1646</TotalTime>
  <Words>401</Words>
  <Application>Microsoft Office PowerPoint</Application>
  <PresentationFormat>화면 슬라이드 쇼(4:3)</PresentationFormat>
  <Paragraphs>104</Paragraphs>
  <Slides>11</Slides>
  <Notes>11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11</vt:i4>
      </vt:variant>
    </vt:vector>
  </HeadingPairs>
  <TitlesOfParts>
    <vt:vector size="12" baseType="lpstr">
      <vt:lpstr>보자기</vt:lpstr>
      <vt:lpstr>구체 방수제</vt:lpstr>
      <vt:lpstr>구체방수란?</vt:lpstr>
      <vt:lpstr>SP-Fluid의 특성 1</vt:lpstr>
      <vt:lpstr>SP-Fluid의 특성 2</vt:lpstr>
      <vt:lpstr>방수제의 종류</vt:lpstr>
      <vt:lpstr>SP-Fluid 물리,화학적 방수성능 1</vt:lpstr>
      <vt:lpstr>SP-Fluid 물리,화학적 방수성능 2</vt:lpstr>
      <vt:lpstr>포장단위</vt:lpstr>
      <vt:lpstr>SP-Fluid의 사용량</vt:lpstr>
      <vt:lpstr>콘크리트 배합표</vt:lpstr>
      <vt:lpstr>감사합니다.</vt:lpstr>
    </vt:vector>
  </TitlesOfParts>
  <Company>SG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구체 방수제</dc:title>
  <dc:creator>khj</dc:creator>
  <cp:lastModifiedBy>khj</cp:lastModifiedBy>
  <cp:revision>169</cp:revision>
  <dcterms:created xsi:type="dcterms:W3CDTF">2010-10-29T05:01:31Z</dcterms:created>
  <dcterms:modified xsi:type="dcterms:W3CDTF">2010-11-03T08:59:32Z</dcterms:modified>
</cp:coreProperties>
</file>