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3" r:id="rId2"/>
    <p:sldMasterId id="2147483686" r:id="rId3"/>
  </p:sldMasterIdLst>
  <p:notesMasterIdLst>
    <p:notesMasterId r:id="rId24"/>
  </p:notesMasterIdLst>
  <p:handoutMasterIdLst>
    <p:handoutMasterId r:id="rId25"/>
  </p:handoutMasterIdLst>
  <p:sldIdLst>
    <p:sldId id="259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9" r:id="rId23"/>
  </p:sldIdLst>
  <p:sldSz cx="9906000" cy="6858000" type="A4"/>
  <p:notesSz cx="6811963" cy="99425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D7E4BC"/>
    <a:srgbClr val="99CCFF"/>
    <a:srgbClr val="B7DDE1"/>
    <a:srgbClr val="FFFFFF"/>
    <a:srgbClr val="0078D2"/>
    <a:srgbClr val="CCECFF"/>
    <a:srgbClr val="FFCCFF"/>
    <a:srgbClr val="4F81BD"/>
    <a:srgbClr val="35EBA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65" autoAdjust="0"/>
    <p:restoredTop sz="95449" autoAdjust="0"/>
  </p:normalViewPr>
  <p:slideViewPr>
    <p:cSldViewPr showGuides="1">
      <p:cViewPr>
        <p:scale>
          <a:sx n="83" d="100"/>
          <a:sy n="83" d="100"/>
        </p:scale>
        <p:origin x="-1254" y="-144"/>
      </p:cViewPr>
      <p:guideLst>
        <p:guide orient="horz" pos="300"/>
        <p:guide orient="horz" pos="4319"/>
        <p:guide orient="horz" pos="3974"/>
        <p:guide orient="horz" pos="572"/>
        <p:guide pos="5932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593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370" y="0"/>
            <a:ext cx="2952593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830"/>
            <a:ext cx="2952593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370" y="9444830"/>
            <a:ext cx="2952593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840F66E-76D1-4392-9FD7-537127A6C7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593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370" y="0"/>
            <a:ext cx="2952593" cy="4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321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69" y="4722418"/>
            <a:ext cx="4995227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830"/>
            <a:ext cx="2952593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370" y="9444830"/>
            <a:ext cx="2952593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0" tIns="45780" rIns="91570" bIns="457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CF35F3E-2F07-4D46-9332-3AD6E89D58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6D0C9-46BA-418B-827B-77B362C1A81C}" type="slidenum">
              <a:rPr lang="en-US" altLang="ko-KR" smtClean="0"/>
              <a:pPr/>
              <a:t>0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746125"/>
            <a:ext cx="5380038" cy="3724275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9" y="4720825"/>
            <a:ext cx="5450207" cy="447595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6667512" y="6681642"/>
            <a:ext cx="32327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900" b="1" i="1" dirty="0" smtClean="0">
                <a:solidFill>
                  <a:schemeClr val="bg1"/>
                </a:solidFill>
                <a:latin typeface="Bodoni MT" pitchFamily="18" charset="0"/>
                <a:ea typeface="맑은 고딕" pitchFamily="50" charset="-127"/>
              </a:rPr>
              <a:t>Corporate</a:t>
            </a:r>
            <a:r>
              <a:rPr lang="en-US" altLang="ko-KR" sz="900" b="1" i="1" baseline="0" dirty="0" smtClean="0">
                <a:solidFill>
                  <a:schemeClr val="bg1"/>
                </a:solidFill>
                <a:latin typeface="Bodoni MT" pitchFamily="18" charset="0"/>
                <a:ea typeface="맑은 고딕" pitchFamily="50" charset="-127"/>
              </a:rPr>
              <a:t> </a:t>
            </a:r>
            <a:r>
              <a:rPr lang="en-US" altLang="ko-KR" sz="900" b="1" i="1" dirty="0" smtClean="0">
                <a:solidFill>
                  <a:schemeClr val="bg1"/>
                </a:solidFill>
                <a:latin typeface="Bodoni MT" pitchFamily="18" charset="0"/>
                <a:ea typeface="맑은 고딕" pitchFamily="50" charset="-127"/>
              </a:rPr>
              <a:t>Strategy &amp;  Planning Division</a:t>
            </a:r>
            <a:endParaRPr lang="en-US" altLang="ko-KR" sz="900" b="1" i="1" dirty="0">
              <a:solidFill>
                <a:schemeClr val="bg1"/>
              </a:solidFill>
              <a:latin typeface="Bodoni MT" pitchFamily="18" charset="0"/>
              <a:ea typeface="맑은 고딕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47EE-E028-4CBC-A95D-1B76BA20C735}" type="datetime1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6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그룹 7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그룹 11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그룹 7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그룹 6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&lt;#&gt;</a:t>
            </a:r>
            <a:endParaRPr lang="ko-KR" altLang="en-US" dirty="0"/>
          </a:p>
        </p:txBody>
      </p:sp>
      <p:grpSp>
        <p:nvGrpSpPr>
          <p:cNvPr id="2" name="그룹 7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0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47EE-E028-4CBC-A95D-1B76BA20C7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6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그룹 7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그룹 11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그룹 7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그룹 6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8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47EE-E028-4CBC-A95D-1B76BA20C7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그룹 6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그룹 11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3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4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5" name="그룹 7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0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그룹 6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9"/>
          <p:cNvGrpSpPr/>
          <p:nvPr userDrawn="1"/>
        </p:nvGrpSpPr>
        <p:grpSpPr>
          <a:xfrm>
            <a:off x="-3727" y="501630"/>
            <a:ext cx="9909727" cy="69850"/>
            <a:chOff x="-3727" y="501630"/>
            <a:chExt cx="9909727" cy="69850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 flipV="1">
              <a:off x="904665" y="501630"/>
              <a:ext cx="9001335" cy="69850"/>
            </a:xfrm>
            <a:prstGeom prst="rect">
              <a:avLst/>
            </a:prstGeom>
            <a:solidFill>
              <a:srgbClr val="ABABA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2" name="Rectangle 54"/>
            <p:cNvSpPr>
              <a:spLocks noChangeArrowheads="1"/>
            </p:cNvSpPr>
            <p:nvPr userDrawn="1"/>
          </p:nvSpPr>
          <p:spPr bwMode="auto">
            <a:xfrm flipV="1">
              <a:off x="-3727" y="501630"/>
              <a:ext cx="1440404" cy="698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E79F-87E0-4927-88F9-2D34AA497C52}" type="datetimeFigureOut">
              <a:rPr lang="ko-KR" altLang="en-US" smtClean="0"/>
              <a:pPr/>
              <a:t>2014-09-12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&lt;#&gt;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67512" y="6681642"/>
            <a:ext cx="32327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900" b="1" i="1" dirty="0" smtClean="0">
                <a:solidFill>
                  <a:prstClr val="white"/>
                </a:solidFill>
                <a:latin typeface="Bodoni MT" pitchFamily="18" charset="0"/>
                <a:ea typeface="맑은 고딕" pitchFamily="50" charset="-127"/>
              </a:rPr>
              <a:t>Corporate Strategy &amp;  Planning Division</a:t>
            </a:r>
            <a:endParaRPr lang="en-US" altLang="ko-KR" sz="900" b="1" i="1" dirty="0">
              <a:solidFill>
                <a:prstClr val="white"/>
              </a:solidFill>
              <a:latin typeface="Bodoni MT" pitchFamily="18" charset="0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E79F-87E0-4927-88F9-2D34AA497C5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2014-09-12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&lt;#&gt;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43034"/>
            <a:ext cx="9905999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10000"/>
              </a:spcAft>
            </a:pPr>
            <a:r>
              <a:rPr lang="ko-KR" alt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성과관리 매뉴얼</a:t>
            </a:r>
            <a:endParaRPr lang="en-US" altLang="ko-KR" sz="40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H="1" flipV="1">
            <a:off x="560511" y="1714488"/>
            <a:ext cx="8996806" cy="9368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H="1" flipV="1">
            <a:off x="560511" y="2714620"/>
            <a:ext cx="8996806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914" t="31494" r="10156" b="17968"/>
          <a:stretch>
            <a:fillRect/>
          </a:stretch>
        </p:blipFill>
        <p:spPr bwMode="auto">
          <a:xfrm>
            <a:off x="638824" y="1071546"/>
            <a:ext cx="8572560" cy="507209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3086" t="29297" r="11328" b="14306"/>
          <a:stretch>
            <a:fillRect/>
          </a:stretch>
        </p:blipFill>
        <p:spPr bwMode="auto">
          <a:xfrm>
            <a:off x="666720" y="1071546"/>
            <a:ext cx="8572560" cy="507209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④ 목표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Review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및 승인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383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목표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Review </a:t>
                      </a:r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및 승인 개요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148365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평가자는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목표확정 후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평가자에게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평가대상자별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성과 목표설정 결과송부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Cascading Matrix,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설정 양식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세부 추진 계획 등 성과목표 설정 관련 자료 송부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차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평가자는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보고 받은 목표검토 후 목표승인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팀 성과목표와 연계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미흡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성과항목 누락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불성실한 목표설정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목표가 불확실하고 애매한 경우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등의 문제가 있을 경우 재검토 지시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목표설정 양식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세부 추진계획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Ø"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2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 평가자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2)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중간 점검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지도 개요</a:t>
            </a: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959416" y="1698702"/>
          <a:ext cx="707436" cy="67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677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/>
        </p:nvGraphicFramePr>
        <p:xfrm>
          <a:off x="952472" y="3639924"/>
          <a:ext cx="707436" cy="136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13607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38290" y="157161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  <a:ea typeface="+mn-ea"/>
              </a:rPr>
              <a:t> 성과목표 </a:t>
            </a:r>
            <a:r>
              <a:rPr lang="ko-KR" altLang="en-US" sz="1200" dirty="0" err="1" smtClean="0">
                <a:latin typeface="+mn-ea"/>
                <a:ea typeface="+mn-ea"/>
              </a:rPr>
              <a:t>달성도에</a:t>
            </a:r>
            <a:r>
              <a:rPr lang="ko-KR" altLang="en-US" sz="1200" dirty="0" smtClean="0">
                <a:latin typeface="+mn-ea"/>
                <a:ea typeface="+mn-ea"/>
              </a:rPr>
              <a:t> 대한 점검을 통해 현 진행 상황을 파악</a:t>
            </a:r>
            <a:r>
              <a:rPr lang="en-US" altLang="ko-KR" sz="1200" dirty="0" smtClean="0">
                <a:latin typeface="+mn-ea"/>
                <a:ea typeface="+mn-ea"/>
              </a:rPr>
              <a:t>·</a:t>
            </a:r>
            <a:r>
              <a:rPr lang="ko-KR" altLang="en-US" sz="1200" dirty="0" smtClean="0">
                <a:latin typeface="+mn-ea"/>
                <a:ea typeface="+mn-ea"/>
              </a:rPr>
              <a:t>공유함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성과부진 요인을 파악하여 그에 따른 성과 향상 방안을 수립하고 현 성과목표 달성 항목에 대해서는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적절한 격려를 통해 </a:t>
            </a:r>
            <a:r>
              <a:rPr lang="ko-KR" altLang="en-US" sz="1200" dirty="0" err="1" smtClean="0">
                <a:latin typeface="+mn-ea"/>
                <a:ea typeface="+mn-ea"/>
              </a:rPr>
              <a:t>피평가자의</a:t>
            </a:r>
            <a:r>
              <a:rPr lang="ko-KR" altLang="en-US" sz="1200" dirty="0" smtClean="0">
                <a:latin typeface="+mn-ea"/>
                <a:ea typeface="+mn-ea"/>
              </a:rPr>
              <a:t> 성취동기를 부여함</a:t>
            </a:r>
            <a:endParaRPr lang="ko-KR" altLang="en-US" sz="1200" dirty="0">
              <a:latin typeface="+mn-ea"/>
              <a:ea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/>
        </p:nvGraphicFramePr>
        <p:xfrm>
          <a:off x="952472" y="2711231"/>
          <a:ext cx="70743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738290" y="2828681"/>
            <a:ext cx="714380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6</a:t>
            </a:r>
            <a:r>
              <a:rPr lang="ko-KR" altLang="en-US" sz="1200" dirty="0" smtClean="0">
                <a:latin typeface="+mn-ea"/>
                <a:ea typeface="+mn-ea"/>
              </a:rPr>
              <a:t>월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smtClean="0">
                <a:latin typeface="+mn-ea"/>
                <a:ea typeface="+mn-ea"/>
              </a:rPr>
              <a:t>반기 </a:t>
            </a:r>
            <a:r>
              <a:rPr lang="en-US" altLang="ko-KR" sz="1200" dirty="0" smtClean="0">
                <a:latin typeface="+mn-ea"/>
                <a:ea typeface="+mn-ea"/>
              </a:rPr>
              <a:t>1</a:t>
            </a:r>
            <a:r>
              <a:rPr lang="ko-KR" altLang="en-US" sz="1200" dirty="0" smtClean="0">
                <a:latin typeface="+mn-ea"/>
                <a:ea typeface="+mn-ea"/>
              </a:rPr>
              <a:t>회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30" name="오각형 29"/>
          <p:cNvSpPr/>
          <p:nvPr/>
        </p:nvSpPr>
        <p:spPr>
          <a:xfrm>
            <a:off x="1881168" y="3646833"/>
            <a:ext cx="1857386" cy="587035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1" name="TextBox 30"/>
          <p:cNvSpPr txBox="1"/>
          <p:nvPr/>
        </p:nvSpPr>
        <p:spPr>
          <a:xfrm>
            <a:off x="1881167" y="3678943"/>
            <a:ext cx="17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중간점검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면담 준비</a:t>
            </a:r>
            <a:endParaRPr lang="ko-KR" altLang="en-US" sz="1200" b="1" dirty="0"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9728" y="423386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 smtClean="0">
                <a:latin typeface="+mn-ea"/>
                <a:ea typeface="+mn-ea"/>
              </a:rPr>
              <a:t>평가자와</a:t>
            </a:r>
            <a:r>
              <a:rPr lang="ko-KR" altLang="en-US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 smtClean="0">
                <a:latin typeface="+mn-ea"/>
                <a:ea typeface="+mn-ea"/>
              </a:rPr>
              <a:t>피평가자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각각 면담 포인트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준비</a:t>
            </a:r>
            <a:endParaRPr lang="ko-KR" altLang="en-US" sz="1200" dirty="0">
              <a:latin typeface="+mn-ea"/>
              <a:ea typeface="+mn-ea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3952868" y="3643314"/>
            <a:ext cx="1928826" cy="1418032"/>
            <a:chOff x="3738554" y="4552958"/>
            <a:chExt cx="1928826" cy="1418032"/>
          </a:xfrm>
        </p:grpSpPr>
        <p:sp>
          <p:nvSpPr>
            <p:cNvPr id="34" name="오각형 33"/>
            <p:cNvSpPr/>
            <p:nvPr/>
          </p:nvSpPr>
          <p:spPr>
            <a:xfrm>
              <a:off x="3809994" y="4552958"/>
              <a:ext cx="1857386" cy="587035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09993" y="4585068"/>
              <a:ext cx="171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중간점검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면담 실시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38554" y="5139993"/>
              <a:ext cx="1714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altLang="ko-KR" sz="1200" dirty="0" smtClean="0">
                  <a:latin typeface="+mn-ea"/>
                  <a:ea typeface="+mn-ea"/>
                </a:rPr>
                <a:t> </a:t>
              </a:r>
              <a:r>
                <a:rPr lang="ko-KR" altLang="en-US" sz="1200" dirty="0" smtClean="0">
                  <a:latin typeface="+mn-ea"/>
                  <a:ea typeface="+mn-ea"/>
                </a:rPr>
                <a:t>일대일 면담을 통해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평가자의 진척도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파악 및 지원방안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모색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6167446" y="3643314"/>
            <a:ext cx="2000264" cy="1048700"/>
            <a:chOff x="3738554" y="4552958"/>
            <a:chExt cx="2000264" cy="1048700"/>
          </a:xfrm>
        </p:grpSpPr>
        <p:sp>
          <p:nvSpPr>
            <p:cNvPr id="38" name="오각형 37"/>
            <p:cNvSpPr/>
            <p:nvPr/>
          </p:nvSpPr>
          <p:spPr>
            <a:xfrm>
              <a:off x="3809994" y="4552958"/>
              <a:ext cx="1857386" cy="587035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09993" y="4585068"/>
              <a:ext cx="171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면담 결과 정리</a:t>
              </a:r>
              <a:r>
                <a:rPr lang="en-US" altLang="ko-KR" sz="1200" b="1" dirty="0" smtClean="0">
                  <a:latin typeface="+mn-ea"/>
                  <a:ea typeface="+mn-ea"/>
                </a:rPr>
                <a:t>/</a:t>
              </a: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기록</a:t>
              </a:r>
              <a:endParaRPr lang="en-US" altLang="ko-KR" sz="1200" b="1" dirty="0" smtClean="0">
                <a:latin typeface="+mn-ea"/>
                <a:ea typeface="+mn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8554" y="5139993"/>
              <a:ext cx="2000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altLang="ko-KR" sz="1200" dirty="0" smtClean="0">
                  <a:latin typeface="+mn-ea"/>
                  <a:ea typeface="+mn-ea"/>
                </a:rPr>
                <a:t> </a:t>
              </a:r>
              <a:r>
                <a:rPr lang="ko-KR" altLang="en-US" sz="1200" dirty="0" err="1" smtClean="0">
                  <a:latin typeface="+mn-ea"/>
                  <a:ea typeface="+mn-ea"/>
                </a:rPr>
                <a:t>평가자는</a:t>
              </a:r>
              <a:r>
                <a:rPr lang="ko-KR" altLang="en-US" sz="1200" dirty="0" smtClean="0">
                  <a:latin typeface="+mn-ea"/>
                  <a:ea typeface="+mn-ea"/>
                </a:rPr>
                <a:t> 면담 결과를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기록하여 공식화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</p:grp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952472" y="5500702"/>
          <a:ext cx="70743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738290" y="5589577"/>
            <a:ext cx="714380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 smtClean="0">
                <a:latin typeface="+mn-ea"/>
                <a:ea typeface="+mn-ea"/>
              </a:rPr>
              <a:t>평가자는</a:t>
            </a:r>
            <a:r>
              <a:rPr lang="ko-KR" altLang="en-US" sz="1200" dirty="0" smtClean="0">
                <a:latin typeface="+mn-ea"/>
                <a:ea typeface="+mn-ea"/>
              </a:rPr>
              <a:t> 중간점검 후 평가 등급을 부여하지는 않으나 실제 면담 내용을 기록하여 최종평가에 반영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① 중간점검 면담준비 개요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41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중간점검 면담 준비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148365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</a:t>
                      </a:r>
                      <a:endParaRPr lang="ko-KR" altLang="en-US" sz="12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① 본인 목표 진척도 집계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② 면담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Point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준비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-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내외부적 부진요인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-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특이요인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-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지원 요청사항 등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① 면담 일정통보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-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면담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 ~ 4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일전</a:t>
                      </a:r>
                      <a:endParaRPr lang="en-US" altLang="ko-KR" sz="12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② 면담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Point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준비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- </a:t>
                      </a:r>
                      <a:r>
                        <a:rPr lang="ko-KR" altLang="en-US" sz="12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면담 </a:t>
                      </a:r>
                      <a:r>
                        <a:rPr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Point </a:t>
                      </a:r>
                      <a:r>
                        <a:rPr lang="ko-KR" altLang="en-US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파악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본인 목표설정 양식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세부 추진계획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 항목별 실적 자료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목표설정 양식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세부 추진계획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팀 실적 자료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* 1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차평가자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팀장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② 중간점검 면담실시 개요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03308"/>
          <a:ext cx="8312082" cy="454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중간점검 면담 실시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53093">
                <a:tc>
                  <a:txBody>
                    <a:bodyPr/>
                    <a:lstStyle/>
                    <a:p>
                      <a:pPr marL="228600" indent="-228600" algn="ctr" latinLnBrk="1">
                        <a:lnSpc>
                          <a:spcPct val="150000"/>
                        </a:lnSpc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① 팀원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설명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내용 대비 진척 사항 및 기타 요인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부진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특이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 사항 등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에 대해 설명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② 팀장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설명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피평가자의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설명 내용에 대한 본인 의견 설명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중간 점검을 위해 준비한 면담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Point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내용 설명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③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중간점검합의및지원사항확정</a:t>
                      </a:r>
                      <a:endParaRPr lang="ko-KR" altLang="en-US" sz="11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제기한 부진요인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특이요인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 사항 等의 내용 합의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평가자의 지원 사항 확인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④ 면담결과정리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기록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주요 기록 사항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초과 달성항목 및 부진항목    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부진요인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특이사항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요청사항 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 의견                        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   •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경영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영업환경 等의 변화에 따른 목표 수정 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⑤ 공식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log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로 보관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향후 연말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성과평가시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참조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6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중간점검 면담 </a:t>
                      </a:r>
                      <a:endParaRPr lang="ko-KR" altLang="en-US" sz="11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6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* 1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차평가자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팀장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952472" y="6000768"/>
            <a:ext cx="9359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smtClean="0">
                <a:latin typeface="+mn-ea"/>
                <a:ea typeface="+mn-ea"/>
              </a:rPr>
              <a:t>※ </a:t>
            </a:r>
            <a:r>
              <a:rPr lang="ko-KR" altLang="en-US" sz="1200" dirty="0" smtClean="0">
                <a:latin typeface="+mn-ea"/>
                <a:ea typeface="+mn-ea"/>
              </a:rPr>
              <a:t>중간점검 면담</a:t>
            </a:r>
            <a:r>
              <a:rPr lang="en-US" altLang="ko-KR" sz="1200" dirty="0" smtClean="0">
                <a:latin typeface="+mn-ea"/>
                <a:ea typeface="+mn-ea"/>
              </a:rPr>
              <a:t> Tip(</a:t>
            </a:r>
            <a:r>
              <a:rPr lang="ko-KR" altLang="en-US" sz="1200" dirty="0" smtClean="0">
                <a:latin typeface="+mn-ea"/>
                <a:ea typeface="+mn-ea"/>
              </a:rPr>
              <a:t>평가자용</a:t>
            </a:r>
            <a:r>
              <a:rPr lang="en-US" altLang="ko-KR" sz="1200" dirty="0" smtClean="0">
                <a:latin typeface="+mn-ea"/>
                <a:ea typeface="+mn-ea"/>
              </a:rPr>
              <a:t>) </a:t>
            </a:r>
            <a:r>
              <a:rPr lang="ko-KR" altLang="en-US" sz="1200" dirty="0" smtClean="0">
                <a:latin typeface="+mn-ea"/>
                <a:ea typeface="+mn-ea"/>
              </a:rPr>
              <a:t>및 중간점검 면담결과기표 활용예시 다음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Page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참조 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1914" t="32959" r="16601" b="15039"/>
          <a:stretch>
            <a:fillRect/>
          </a:stretch>
        </p:blipFill>
        <p:spPr bwMode="auto">
          <a:xfrm>
            <a:off x="596414" y="1084928"/>
            <a:ext cx="8715436" cy="507209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2305" t="25635" r="10937" b="11376"/>
          <a:stretch>
            <a:fillRect/>
          </a:stretch>
        </p:blipFill>
        <p:spPr bwMode="auto">
          <a:xfrm>
            <a:off x="666720" y="1000108"/>
            <a:ext cx="8572560" cy="514353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평가 개요</a:t>
            </a: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1388044" y="1841833"/>
          <a:ext cx="70743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/>
        </p:nvGraphicFramePr>
        <p:xfrm>
          <a:off x="1381100" y="3699221"/>
          <a:ext cx="7074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714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166918" y="1805231"/>
            <a:ext cx="714380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  <a:ea typeface="+mn-ea"/>
              </a:rPr>
              <a:t> 최종 성과평가 등급 산정</a:t>
            </a:r>
            <a:endParaRPr lang="ko-KR" altLang="en-US" sz="1200" dirty="0">
              <a:latin typeface="+mn-ea"/>
              <a:ea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/>
        </p:nvGraphicFramePr>
        <p:xfrm>
          <a:off x="1381100" y="2770527"/>
          <a:ext cx="70743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2166918" y="2770527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매년 </a:t>
            </a:r>
            <a:r>
              <a:rPr lang="en-US" altLang="ko-KR" sz="1200" dirty="0" smtClean="0">
                <a:latin typeface="+mn-ea"/>
                <a:ea typeface="+mn-ea"/>
              </a:rPr>
              <a:t>11</a:t>
            </a:r>
            <a:r>
              <a:rPr lang="ko-KR" altLang="en-US" sz="1200" dirty="0" smtClean="0">
                <a:latin typeface="+mn-ea"/>
                <a:ea typeface="+mn-ea"/>
              </a:rPr>
              <a:t>월</a:t>
            </a:r>
            <a:endParaRPr lang="ko-KR" altLang="en-US" sz="1200" dirty="0">
              <a:latin typeface="+mn-ea"/>
              <a:ea typeface="+mn-ea"/>
            </a:endParaRPr>
          </a:p>
        </p:txBody>
      </p:sp>
      <p:grpSp>
        <p:nvGrpSpPr>
          <p:cNvPr id="2" name="그룹 66"/>
          <p:cNvGrpSpPr/>
          <p:nvPr/>
        </p:nvGrpSpPr>
        <p:grpSpPr>
          <a:xfrm>
            <a:off x="2238356" y="3699221"/>
            <a:ext cx="1857388" cy="714380"/>
            <a:chOff x="1809728" y="3429000"/>
            <a:chExt cx="1285885" cy="714380"/>
          </a:xfrm>
        </p:grpSpPr>
        <p:sp>
          <p:nvSpPr>
            <p:cNvPr id="62" name="오각형 61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09728" y="346383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latin typeface="+mn-ea"/>
                  <a:ea typeface="+mn-ea"/>
                </a:rPr>
                <a:t>가집계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실적평가 실시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166918" y="4485039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 smtClean="0">
                <a:latin typeface="+mn-ea"/>
                <a:ea typeface="+mn-ea"/>
              </a:rPr>
              <a:t>피평가자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각자가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자신의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성과를 평가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212492" y="4485039"/>
            <a:ext cx="188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일대일 면담을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통한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평가 결과</a:t>
            </a: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합의 및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등급 산정</a:t>
            </a:r>
            <a:endParaRPr lang="en-US" altLang="ko-KR" sz="1200" dirty="0" smtClean="0">
              <a:latin typeface="+mn-ea"/>
              <a:ea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38884" y="4485039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2</a:t>
            </a:r>
            <a:r>
              <a:rPr lang="ko-KR" altLang="en-US" sz="1200" dirty="0" smtClean="0">
                <a:latin typeface="+mn-ea"/>
                <a:ea typeface="+mn-ea"/>
              </a:rPr>
              <a:t>차 평가자가 결과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조정</a:t>
            </a:r>
            <a:r>
              <a:rPr lang="en-US" altLang="ko-KR" sz="1200" dirty="0" smtClean="0">
                <a:latin typeface="+mn-ea"/>
                <a:ea typeface="+mn-ea"/>
              </a:rPr>
              <a:t>/</a:t>
            </a:r>
            <a:r>
              <a:rPr lang="ko-KR" altLang="en-US" sz="1200" dirty="0" smtClean="0">
                <a:latin typeface="+mn-ea"/>
                <a:ea typeface="+mn-ea"/>
              </a:rPr>
              <a:t>승인</a:t>
            </a:r>
            <a:endParaRPr lang="ko-KR" altLang="en-US" sz="1200" dirty="0">
              <a:latin typeface="+mn-ea"/>
              <a:ea typeface="+mn-ea"/>
            </a:endParaRPr>
          </a:p>
        </p:txBody>
      </p:sp>
      <p:grpSp>
        <p:nvGrpSpPr>
          <p:cNvPr id="23" name="그룹 66"/>
          <p:cNvGrpSpPr/>
          <p:nvPr/>
        </p:nvGrpSpPr>
        <p:grpSpPr>
          <a:xfrm>
            <a:off x="4238620" y="3697334"/>
            <a:ext cx="1857388" cy="714380"/>
            <a:chOff x="1809728" y="3429000"/>
            <a:chExt cx="1285885" cy="714380"/>
          </a:xfrm>
        </p:grpSpPr>
        <p:sp>
          <p:nvSpPr>
            <p:cNvPr id="24" name="오각형 23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9728" y="346383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평가면담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및 확정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26" name="그룹 66"/>
          <p:cNvGrpSpPr/>
          <p:nvPr/>
        </p:nvGrpSpPr>
        <p:grpSpPr>
          <a:xfrm>
            <a:off x="6256302" y="3697334"/>
            <a:ext cx="1857388" cy="714380"/>
            <a:chOff x="1809728" y="3429000"/>
            <a:chExt cx="1285885" cy="714380"/>
          </a:xfrm>
        </p:grpSpPr>
        <p:sp>
          <p:nvSpPr>
            <p:cNvPr id="27" name="오각형 26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09728" y="346383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평가 결과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en-US" altLang="ko-KR" sz="1200" b="1" dirty="0" smtClean="0">
                  <a:latin typeface="+mn-ea"/>
                  <a:ea typeface="+mn-ea"/>
                </a:rPr>
                <a:t>Review/</a:t>
              </a:r>
              <a:r>
                <a:rPr lang="ko-KR" altLang="en-US" sz="1200" b="1" dirty="0" smtClean="0">
                  <a:latin typeface="+mn-ea"/>
                  <a:ea typeface="+mn-ea"/>
                </a:rPr>
                <a:t>승인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가집계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평가실적 개요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47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bg1"/>
                          </a:solidFill>
                        </a:rPr>
                        <a:t>가집계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 평가실적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219803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① 실적자료집계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성과목표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달성도를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평가할 수 있는 실적 자료 집계 및 분석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② 자기평가실시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평가항목별 실적 집계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분석 결과를 기초로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목표설정시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설정한 성과목표 수준에 의거하여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항목별 등급 산정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성과평가 항목별 점수에 가중치를 곱하여 항목별 점수 도출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MBO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목표설정 양식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</a:t>
                      </a: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MBO </a:t>
                      </a:r>
                      <a:r>
                        <a:rPr lang="ko-KR" altLang="en-US" sz="1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실적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피평가자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성과평가 개요</a:t>
            </a:r>
          </a:p>
        </p:txBody>
      </p:sp>
      <p:sp>
        <p:nvSpPr>
          <p:cNvPr id="15" name="오각형 14"/>
          <p:cNvSpPr/>
          <p:nvPr/>
        </p:nvSpPr>
        <p:spPr>
          <a:xfrm>
            <a:off x="1166786" y="1285860"/>
            <a:ext cx="8072494" cy="71438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8" name="오각형 17"/>
          <p:cNvSpPr/>
          <p:nvPr/>
        </p:nvSpPr>
        <p:spPr>
          <a:xfrm>
            <a:off x="1313119" y="1390636"/>
            <a:ext cx="1864761" cy="50405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2" name="TextBox 21"/>
          <p:cNvSpPr txBox="1"/>
          <p:nvPr/>
        </p:nvSpPr>
        <p:spPr>
          <a:xfrm>
            <a:off x="1300137" y="1519224"/>
            <a:ext cx="1864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목표설정</a:t>
            </a:r>
            <a:endParaRPr lang="ko-KR" altLang="en-US" sz="1200" b="1" dirty="0">
              <a:latin typeface="+mn-ea"/>
              <a:ea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248013" y="1390636"/>
            <a:ext cx="1877743" cy="504056"/>
            <a:chOff x="1300137" y="1390636"/>
            <a:chExt cx="1377677" cy="504056"/>
          </a:xfrm>
        </p:grpSpPr>
        <p:sp>
          <p:nvSpPr>
            <p:cNvPr id="25" name="오각형 24"/>
            <p:cNvSpPr/>
            <p:nvPr/>
          </p:nvSpPr>
          <p:spPr>
            <a:xfrm>
              <a:off x="1309662" y="1390636"/>
              <a:ext cx="1368152" cy="504056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00137" y="151922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중간점검</a:t>
              </a:r>
              <a:r>
                <a:rPr lang="en-US" altLang="ko-KR" sz="1200" b="1" dirty="0" smtClean="0">
                  <a:latin typeface="+mn-ea"/>
                  <a:ea typeface="+mn-ea"/>
                </a:rPr>
                <a:t>/</a:t>
              </a:r>
              <a:r>
                <a:rPr lang="ko-KR" altLang="en-US" sz="1200" b="1" dirty="0" smtClean="0">
                  <a:latin typeface="+mn-ea"/>
                  <a:ea typeface="+mn-ea"/>
                </a:rPr>
                <a:t>지도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208872" y="1395398"/>
            <a:ext cx="1877743" cy="504056"/>
            <a:chOff x="1300137" y="1390636"/>
            <a:chExt cx="1377677" cy="504056"/>
          </a:xfrm>
        </p:grpSpPr>
        <p:sp>
          <p:nvSpPr>
            <p:cNvPr id="31" name="오각형 30"/>
            <p:cNvSpPr/>
            <p:nvPr/>
          </p:nvSpPr>
          <p:spPr>
            <a:xfrm>
              <a:off x="1309662" y="1390636"/>
              <a:ext cx="1368152" cy="504056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00137" y="151922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평가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147223" y="1390636"/>
            <a:ext cx="1877743" cy="504056"/>
            <a:chOff x="1300137" y="1390636"/>
            <a:chExt cx="1377677" cy="504056"/>
          </a:xfrm>
        </p:grpSpPr>
        <p:sp>
          <p:nvSpPr>
            <p:cNvPr id="37" name="오각형 36"/>
            <p:cNvSpPr/>
            <p:nvPr/>
          </p:nvSpPr>
          <p:spPr>
            <a:xfrm>
              <a:off x="1309662" y="1390636"/>
              <a:ext cx="1368152" cy="504056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00137" y="151922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  <a:ea typeface="+mn-ea"/>
                </a:rPr>
                <a:t>Feedback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452406" y="2143116"/>
          <a:ext cx="7074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714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내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용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2" name="직선 연결선 41"/>
          <p:cNvCxnSpPr/>
          <p:nvPr/>
        </p:nvCxnSpPr>
        <p:spPr>
          <a:xfrm>
            <a:off x="1238224" y="2970209"/>
            <a:ext cx="8001056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표 43"/>
          <p:cNvGraphicFramePr>
            <a:graphicFrameLocks noGrp="1"/>
          </p:cNvGraphicFramePr>
          <p:nvPr/>
        </p:nvGraphicFramePr>
        <p:xfrm>
          <a:off x="452406" y="3071810"/>
          <a:ext cx="707436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20002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주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요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활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동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6" name="직선 연결선 45"/>
          <p:cNvCxnSpPr/>
          <p:nvPr/>
        </p:nvCxnSpPr>
        <p:spPr>
          <a:xfrm>
            <a:off x="1238224" y="5186375"/>
            <a:ext cx="8001056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표 46"/>
          <p:cNvGraphicFramePr>
            <a:graphicFrameLocks noGrp="1"/>
          </p:cNvGraphicFramePr>
          <p:nvPr/>
        </p:nvGraphicFramePr>
        <p:xfrm>
          <a:off x="452406" y="5286388"/>
          <a:ext cx="7074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714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시행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시기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166786" y="2171691"/>
            <a:ext cx="186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  <a:ea typeface="+mn-ea"/>
              </a:rPr>
              <a:t> 개인별 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성과평가항목 및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목표 수준 설정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66786" y="3068421"/>
            <a:ext cx="1864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  <a:ea typeface="+mn-ea"/>
              </a:rPr>
              <a:t> 팀 목표와 연계된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개인 목표 수립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평가항목 및 목표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수준에 대해 평가자 </a:t>
            </a:r>
            <a:r>
              <a:rPr lang="en-US" altLang="ko-KR" sz="1200" dirty="0" smtClean="0">
                <a:latin typeface="+mn-ea"/>
                <a:ea typeface="+mn-ea"/>
              </a:rPr>
              <a:t>–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err="1" smtClean="0">
                <a:latin typeface="+mn-ea"/>
                <a:ea typeface="+mn-ea"/>
              </a:rPr>
              <a:t>피평가자</a:t>
            </a:r>
            <a:r>
              <a:rPr lang="ko-KR" altLang="en-US" sz="1200" dirty="0" smtClean="0">
                <a:latin typeface="+mn-ea"/>
                <a:ea typeface="+mn-ea"/>
              </a:rPr>
              <a:t> 간 합의</a:t>
            </a:r>
            <a:endParaRPr lang="en-US" altLang="ko-KR" sz="1200" dirty="0" smtClean="0">
              <a:latin typeface="+mn-ea"/>
              <a:ea typeface="+mn-ea"/>
            </a:endParaRPr>
          </a:p>
          <a:p>
            <a:endParaRPr lang="en-US" altLang="ko-KR" sz="12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err="1" smtClean="0">
                <a:latin typeface="+mn-ea"/>
                <a:ea typeface="+mn-ea"/>
              </a:rPr>
              <a:t>팀내</a:t>
            </a:r>
            <a:r>
              <a:rPr lang="ko-KR" altLang="en-US" sz="1200" dirty="0" smtClean="0">
                <a:latin typeface="+mn-ea"/>
                <a:ea typeface="+mn-ea"/>
              </a:rPr>
              <a:t> 개인들이 목표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수준의 적절성 및 팀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목표와의 </a:t>
            </a:r>
            <a:r>
              <a:rPr lang="ko-KR" altLang="en-US" sz="1200" dirty="0" err="1" smtClean="0">
                <a:latin typeface="+mn-ea"/>
                <a:ea typeface="+mn-ea"/>
              </a:rPr>
              <a:t>일치성</a:t>
            </a:r>
            <a:r>
              <a:rPr lang="ko-KR" altLang="en-US" sz="1200" dirty="0" smtClean="0">
                <a:latin typeface="+mn-ea"/>
                <a:ea typeface="+mn-ea"/>
              </a:rPr>
              <a:t> 검증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509455"/>
            <a:ext cx="1864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  <a:ea typeface="+mn-ea"/>
              </a:rPr>
              <a:t> 년 </a:t>
            </a:r>
            <a:r>
              <a:rPr lang="en-US" altLang="ko-KR" sz="1200" dirty="0" smtClean="0">
                <a:latin typeface="+mn-ea"/>
                <a:ea typeface="+mn-ea"/>
              </a:rPr>
              <a:t>1</a:t>
            </a:r>
            <a:r>
              <a:rPr lang="ko-KR" altLang="en-US" sz="1200" dirty="0" smtClean="0">
                <a:latin typeface="+mn-ea"/>
                <a:ea typeface="+mn-ea"/>
              </a:rPr>
              <a:t>회</a:t>
            </a:r>
            <a:r>
              <a:rPr lang="en-US" altLang="ko-KR" sz="1200" dirty="0" smtClean="0">
                <a:latin typeface="+mn-ea"/>
                <a:ea typeface="+mn-ea"/>
              </a:rPr>
              <a:t>(2~3</a:t>
            </a:r>
            <a:r>
              <a:rPr lang="ko-KR" altLang="en-US" sz="1200" dirty="0" smtClean="0">
                <a:latin typeface="+mn-ea"/>
                <a:ea typeface="+mn-ea"/>
              </a:rPr>
              <a:t>월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endParaRPr lang="ko-KR" altLang="en-US" sz="1200" dirty="0">
              <a:latin typeface="+mn-ea"/>
              <a:ea typeface="+mn-ea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3188252" y="2185979"/>
            <a:ext cx="1864761" cy="3614763"/>
            <a:chOff x="1166786" y="2171691"/>
            <a:chExt cx="1864761" cy="3614763"/>
          </a:xfrm>
        </p:grpSpPr>
        <p:sp>
          <p:nvSpPr>
            <p:cNvPr id="51" name="TextBox 50"/>
            <p:cNvSpPr txBox="1"/>
            <p:nvPr/>
          </p:nvSpPr>
          <p:spPr>
            <a:xfrm>
              <a:off x="1166786" y="2171691"/>
              <a:ext cx="1864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평가항목 별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err="1" smtClean="0">
                  <a:latin typeface="+mn-ea"/>
                  <a:ea typeface="+mn-ea"/>
                </a:rPr>
                <a:t>목표달성도에</a:t>
              </a:r>
              <a:r>
                <a:rPr lang="ko-KR" altLang="en-US" sz="1200" dirty="0" smtClean="0">
                  <a:latin typeface="+mn-ea"/>
                  <a:ea typeface="+mn-ea"/>
                </a:rPr>
                <a:t> 대한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중간 점검 및 업무지도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66786" y="3068421"/>
              <a:ext cx="18647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공식적인 개인면담을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통해 평가항목 별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계획대비 진척도 파악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endParaRPr lang="en-US" altLang="ko-KR" sz="1200" dirty="0" smtClean="0">
                <a:latin typeface="+mn-ea"/>
                <a:ea typeface="+mn-ea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200" dirty="0" smtClean="0">
                  <a:latin typeface="+mn-ea"/>
                  <a:ea typeface="+mn-ea"/>
                </a:rPr>
                <a:t> </a:t>
              </a:r>
              <a:r>
                <a:rPr lang="ko-KR" altLang="en-US" sz="1200" dirty="0" smtClean="0">
                  <a:latin typeface="+mn-ea"/>
                  <a:ea typeface="+mn-ea"/>
                </a:rPr>
                <a:t>부진항목에 대한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지원방안 및 성과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향상방안 협의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66786" y="5509455"/>
              <a:ext cx="1864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반기 </a:t>
              </a:r>
              <a:r>
                <a:rPr lang="en-US" altLang="ko-KR" sz="1200" dirty="0" smtClean="0">
                  <a:latin typeface="+mn-ea"/>
                  <a:ea typeface="+mn-ea"/>
                </a:rPr>
                <a:t>1</a:t>
              </a:r>
              <a:r>
                <a:rPr lang="ko-KR" altLang="en-US" sz="1200" dirty="0" smtClean="0">
                  <a:latin typeface="+mn-ea"/>
                  <a:ea typeface="+mn-ea"/>
                </a:rPr>
                <a:t>회</a:t>
              </a:r>
              <a:r>
                <a:rPr lang="en-US" altLang="ko-KR" sz="1200" dirty="0" smtClean="0">
                  <a:latin typeface="+mn-ea"/>
                  <a:ea typeface="+mn-ea"/>
                </a:rPr>
                <a:t>(6~7</a:t>
              </a:r>
              <a:r>
                <a:rPr lang="ko-KR" altLang="en-US" sz="1200" dirty="0" smtClean="0">
                  <a:latin typeface="+mn-ea"/>
                  <a:ea typeface="+mn-ea"/>
                </a:rPr>
                <a:t>월</a:t>
              </a:r>
              <a:r>
                <a:rPr lang="en-US" altLang="ko-KR" sz="1200" dirty="0" smtClean="0">
                  <a:latin typeface="+mn-ea"/>
                  <a:ea typeface="+mn-ea"/>
                </a:rPr>
                <a:t>)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5159941" y="2185979"/>
            <a:ext cx="1864761" cy="3614763"/>
            <a:chOff x="1166786" y="2171691"/>
            <a:chExt cx="1864761" cy="3614763"/>
          </a:xfrm>
        </p:grpSpPr>
        <p:sp>
          <p:nvSpPr>
            <p:cNvPr id="56" name="TextBox 55"/>
            <p:cNvSpPr txBox="1"/>
            <p:nvPr/>
          </p:nvSpPr>
          <p:spPr>
            <a:xfrm>
              <a:off x="1166786" y="2171691"/>
              <a:ext cx="1864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성과에 대한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ko-KR" altLang="en-US" sz="1200" dirty="0" smtClean="0">
                  <a:latin typeface="+mn-ea"/>
                  <a:ea typeface="+mn-ea"/>
                </a:rPr>
                <a:t>  최종평가 </a:t>
              </a:r>
              <a:endParaRPr lang="en-US" altLang="ko-KR" sz="1200" dirty="0" smtClean="0">
                <a:latin typeface="+mn-ea"/>
                <a:ea typeface="+mn-ea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66786" y="3068421"/>
              <a:ext cx="18647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평가자</a:t>
              </a:r>
              <a:r>
                <a:rPr lang="en-US" altLang="ko-KR" sz="1200" dirty="0" smtClean="0">
                  <a:latin typeface="+mn-ea"/>
                  <a:ea typeface="+mn-ea"/>
                </a:rPr>
                <a:t>-</a:t>
              </a:r>
              <a:r>
                <a:rPr lang="ko-KR" altLang="en-US" sz="1200" dirty="0" err="1" smtClean="0">
                  <a:latin typeface="+mn-ea"/>
                  <a:ea typeface="+mn-ea"/>
                </a:rPr>
                <a:t>피평가자간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평가면담 실시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endParaRPr lang="en-US" altLang="ko-KR" sz="1200" dirty="0" smtClean="0">
                <a:latin typeface="+mn-ea"/>
                <a:ea typeface="+mn-ea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200" dirty="0" smtClean="0">
                  <a:latin typeface="+mn-ea"/>
                  <a:ea typeface="+mn-ea"/>
                </a:rPr>
                <a:t> </a:t>
              </a:r>
              <a:r>
                <a:rPr lang="ko-KR" altLang="en-US" sz="1200" dirty="0" err="1" smtClean="0">
                  <a:latin typeface="+mn-ea"/>
                  <a:ea typeface="+mn-ea"/>
                </a:rPr>
                <a:t>가집계</a:t>
              </a:r>
              <a:r>
                <a:rPr lang="ko-KR" altLang="en-US" sz="1200" dirty="0" smtClean="0">
                  <a:latin typeface="+mn-ea"/>
                  <a:ea typeface="+mn-ea"/>
                </a:rPr>
                <a:t> 평가 점수 산출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pPr>
                <a:buFont typeface="Wingdings" pitchFamily="2" charset="2"/>
                <a:buChar char="§"/>
              </a:pPr>
              <a:endParaRPr lang="en-US" altLang="ko-KR" sz="1200" dirty="0" smtClean="0">
                <a:latin typeface="+mn-ea"/>
                <a:ea typeface="+mn-ea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en-US" altLang="ko-KR" sz="1200" dirty="0" smtClean="0">
                  <a:latin typeface="+mn-ea"/>
                  <a:ea typeface="+mn-ea"/>
                </a:rPr>
                <a:t> </a:t>
              </a:r>
              <a:r>
                <a:rPr lang="ko-KR" altLang="en-US" sz="1200" dirty="0" smtClean="0">
                  <a:latin typeface="+mn-ea"/>
                  <a:ea typeface="+mn-ea"/>
                </a:rPr>
                <a:t>최종평가 점수 산출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66786" y="5509455"/>
              <a:ext cx="1864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년 </a:t>
              </a:r>
              <a:r>
                <a:rPr lang="en-US" altLang="ko-KR" sz="1200" dirty="0" smtClean="0">
                  <a:latin typeface="+mn-ea"/>
                  <a:ea typeface="+mn-ea"/>
                </a:rPr>
                <a:t>1</a:t>
              </a:r>
              <a:r>
                <a:rPr lang="ko-KR" altLang="en-US" sz="1200" dirty="0" smtClean="0">
                  <a:latin typeface="+mn-ea"/>
                  <a:ea typeface="+mn-ea"/>
                </a:rPr>
                <a:t>회</a:t>
              </a:r>
              <a:r>
                <a:rPr lang="en-US" altLang="ko-KR" sz="1200" dirty="0" smtClean="0">
                  <a:latin typeface="+mn-ea"/>
                  <a:ea typeface="+mn-ea"/>
                </a:rPr>
                <a:t>(11</a:t>
              </a:r>
              <a:r>
                <a:rPr lang="ko-KR" altLang="en-US" sz="1200" dirty="0" smtClean="0">
                  <a:latin typeface="+mn-ea"/>
                  <a:ea typeface="+mn-ea"/>
                </a:rPr>
                <a:t>월</a:t>
              </a:r>
              <a:r>
                <a:rPr lang="en-US" altLang="ko-KR" sz="1200" dirty="0" smtClean="0">
                  <a:latin typeface="+mn-ea"/>
                  <a:ea typeface="+mn-ea"/>
                </a:rPr>
                <a:t>)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7088767" y="2195504"/>
            <a:ext cx="1864761" cy="3614763"/>
            <a:chOff x="1166786" y="2171691"/>
            <a:chExt cx="1864761" cy="3614763"/>
          </a:xfrm>
        </p:grpSpPr>
        <p:sp>
          <p:nvSpPr>
            <p:cNvPr id="60" name="TextBox 59"/>
            <p:cNvSpPr txBox="1"/>
            <p:nvPr/>
          </p:nvSpPr>
          <p:spPr>
            <a:xfrm>
              <a:off x="1166786" y="2171691"/>
              <a:ext cx="1864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평가결과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Feedback </a:t>
              </a:r>
              <a:r>
                <a:rPr lang="ko-KR" altLang="en-US" sz="1200" dirty="0" smtClean="0">
                  <a:latin typeface="+mn-ea"/>
                  <a:ea typeface="+mn-ea"/>
                </a:rPr>
                <a:t>실시</a:t>
              </a:r>
              <a:endParaRPr lang="en-US" altLang="ko-KR" sz="1200" dirty="0" smtClean="0">
                <a:latin typeface="+mn-ea"/>
                <a:ea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66786" y="3068421"/>
              <a:ext cx="18647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평가결과</a:t>
              </a:r>
              <a:r>
                <a:rPr lang="en-US" altLang="ko-KR" sz="1200" dirty="0" smtClean="0">
                  <a:latin typeface="+mn-ea"/>
                  <a:ea typeface="+mn-ea"/>
                </a:rPr>
                <a:t>(</a:t>
              </a:r>
              <a:r>
                <a:rPr lang="ko-KR" altLang="en-US" sz="1200" dirty="0" smtClean="0">
                  <a:latin typeface="+mn-ea"/>
                  <a:ea typeface="+mn-ea"/>
                </a:rPr>
                <a:t>최종 평가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등급 및 평가항목별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등급</a:t>
              </a:r>
              <a:r>
                <a:rPr lang="en-US" altLang="ko-KR" sz="1200" dirty="0" smtClean="0">
                  <a:latin typeface="+mn-ea"/>
                  <a:ea typeface="+mn-ea"/>
                </a:rPr>
                <a:t>/</a:t>
              </a:r>
              <a:r>
                <a:rPr lang="ko-KR" altLang="en-US" sz="1200" dirty="0" smtClean="0">
                  <a:latin typeface="+mn-ea"/>
                  <a:ea typeface="+mn-ea"/>
                </a:rPr>
                <a:t>평가 근거</a:t>
              </a:r>
              <a:r>
                <a:rPr lang="en-US" altLang="ko-KR" sz="1200" dirty="0" smtClean="0">
                  <a:latin typeface="+mn-ea"/>
                  <a:ea typeface="+mn-ea"/>
                </a:rPr>
                <a:t>)</a:t>
              </a:r>
              <a:r>
                <a:rPr lang="ko-KR" altLang="en-US" sz="1200" dirty="0" smtClean="0">
                  <a:latin typeface="+mn-ea"/>
                  <a:ea typeface="+mn-ea"/>
                </a:rPr>
                <a:t>에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</a:t>
              </a:r>
              <a:r>
                <a:rPr lang="ko-KR" altLang="en-US" sz="1200" dirty="0" smtClean="0">
                  <a:latin typeface="+mn-ea"/>
                  <a:ea typeface="+mn-ea"/>
                </a:rPr>
                <a:t>대해 평가자가 자세히</a:t>
              </a:r>
              <a:endParaRPr lang="en-US" altLang="ko-KR" sz="1200" dirty="0" smtClean="0">
                <a:latin typeface="+mn-ea"/>
                <a:ea typeface="+mn-ea"/>
              </a:endParaRPr>
            </a:p>
            <a:p>
              <a:r>
                <a:rPr lang="en-US" altLang="ko-KR" sz="1200" dirty="0" smtClean="0">
                  <a:latin typeface="+mn-ea"/>
                  <a:ea typeface="+mn-ea"/>
                </a:rPr>
                <a:t>  Feedback</a:t>
              </a:r>
              <a:r>
                <a:rPr lang="ko-KR" altLang="en-US" sz="1200" dirty="0" smtClean="0">
                  <a:latin typeface="+mn-ea"/>
                  <a:ea typeface="+mn-ea"/>
                </a:rPr>
                <a:t>함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66786" y="5509455"/>
              <a:ext cx="1864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ko-KR" altLang="en-US" sz="1200" dirty="0" smtClean="0">
                  <a:latin typeface="+mn-ea"/>
                  <a:ea typeface="+mn-ea"/>
                </a:rPr>
                <a:t> 익년 </a:t>
              </a:r>
              <a:r>
                <a:rPr lang="en-US" altLang="ko-KR" sz="1200" dirty="0" smtClean="0">
                  <a:latin typeface="+mn-ea"/>
                  <a:ea typeface="+mn-ea"/>
                </a:rPr>
                <a:t>(2</a:t>
              </a:r>
              <a:r>
                <a:rPr lang="ko-KR" altLang="en-US" sz="1200" dirty="0" smtClean="0">
                  <a:latin typeface="+mn-ea"/>
                  <a:ea typeface="+mn-ea"/>
                </a:rPr>
                <a:t>월</a:t>
              </a:r>
              <a:r>
                <a:rPr lang="en-US" altLang="ko-KR" sz="1200" dirty="0" smtClean="0">
                  <a:latin typeface="+mn-ea"/>
                  <a:ea typeface="+mn-ea"/>
                </a:rPr>
                <a:t>)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② 평가면담 및 확정 개요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40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평가면담 및 확정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148365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①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평가자설명</a:t>
                      </a:r>
                      <a:endParaRPr lang="ko-KR" altLang="en-US" sz="11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상사평가에 대한 평가자의 타당성 설명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② 항목별 평가결과에 대한 이의제기 및 논의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합의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피평가자간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평가결과에 대한 이견 발생시 논의를 통해 조정안 도출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피평가자의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동의에 합의에 의해 평가결과 합의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③ 합의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합의에 의해 확정된 평가결과를 토대로 점수 확정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가집계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평가결과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피평가자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성과평가 프로세스</a:t>
            </a:r>
          </a:p>
        </p:txBody>
      </p:sp>
      <p:sp>
        <p:nvSpPr>
          <p:cNvPr id="15" name="오각형 14"/>
          <p:cNvSpPr/>
          <p:nvPr/>
        </p:nvSpPr>
        <p:spPr>
          <a:xfrm>
            <a:off x="1166786" y="1285860"/>
            <a:ext cx="8072494" cy="71438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55" name="그룹 54"/>
          <p:cNvGrpSpPr/>
          <p:nvPr/>
        </p:nvGrpSpPr>
        <p:grpSpPr>
          <a:xfrm>
            <a:off x="1282381" y="1390636"/>
            <a:ext cx="2741925" cy="504056"/>
            <a:chOff x="1300137" y="1390636"/>
            <a:chExt cx="1877743" cy="504056"/>
          </a:xfrm>
        </p:grpSpPr>
        <p:sp>
          <p:nvSpPr>
            <p:cNvPr id="18" name="오각형 17"/>
            <p:cNvSpPr/>
            <p:nvPr/>
          </p:nvSpPr>
          <p:spPr>
            <a:xfrm>
              <a:off x="1313119" y="1390636"/>
              <a:ext cx="1864761" cy="504056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00137" y="1519224"/>
              <a:ext cx="1864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목표설정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sp>
        <p:nvSpPr>
          <p:cNvPr id="25" name="오각형 24"/>
          <p:cNvSpPr/>
          <p:nvPr/>
        </p:nvSpPr>
        <p:spPr>
          <a:xfrm>
            <a:off x="4095745" y="1390636"/>
            <a:ext cx="1919948" cy="504056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6" name="TextBox 25"/>
          <p:cNvSpPr txBox="1"/>
          <p:nvPr/>
        </p:nvSpPr>
        <p:spPr>
          <a:xfrm>
            <a:off x="4095744" y="1519224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중간점검</a:t>
            </a:r>
            <a:r>
              <a:rPr lang="en-US" altLang="ko-KR" sz="1200" b="1" dirty="0" smtClean="0">
                <a:latin typeface="+mn-ea"/>
                <a:ea typeface="+mn-ea"/>
              </a:rPr>
              <a:t>/</a:t>
            </a:r>
            <a:r>
              <a:rPr lang="ko-KR" altLang="en-US" sz="1200" b="1" dirty="0" smtClean="0">
                <a:latin typeface="+mn-ea"/>
                <a:ea typeface="+mn-ea"/>
              </a:rPr>
              <a:t>지도</a:t>
            </a:r>
            <a:endParaRPr lang="ko-KR" altLang="en-US" sz="1200" b="1" dirty="0">
              <a:latin typeface="+mn-ea"/>
              <a:ea typeface="+mn-ea"/>
            </a:endParaRPr>
          </a:p>
        </p:txBody>
      </p:sp>
      <p:grpSp>
        <p:nvGrpSpPr>
          <p:cNvPr id="3" name="그룹 26"/>
          <p:cNvGrpSpPr/>
          <p:nvPr/>
        </p:nvGrpSpPr>
        <p:grpSpPr>
          <a:xfrm>
            <a:off x="6024570" y="1395398"/>
            <a:ext cx="1928826" cy="504056"/>
            <a:chOff x="1300137" y="1390636"/>
            <a:chExt cx="1399079" cy="504056"/>
          </a:xfrm>
        </p:grpSpPr>
        <p:sp>
          <p:nvSpPr>
            <p:cNvPr id="31" name="오각형 30"/>
            <p:cNvSpPr/>
            <p:nvPr/>
          </p:nvSpPr>
          <p:spPr>
            <a:xfrm>
              <a:off x="1331064" y="1390636"/>
              <a:ext cx="1368152" cy="504056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00137" y="151922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평가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4" name="그룹 35"/>
          <p:cNvGrpSpPr/>
          <p:nvPr/>
        </p:nvGrpSpPr>
        <p:grpSpPr>
          <a:xfrm>
            <a:off x="8024834" y="1390636"/>
            <a:ext cx="1035644" cy="504056"/>
            <a:chOff x="1300137" y="1390636"/>
            <a:chExt cx="1377677" cy="504056"/>
          </a:xfrm>
        </p:grpSpPr>
        <p:sp>
          <p:nvSpPr>
            <p:cNvPr id="37" name="오각형 36"/>
            <p:cNvSpPr/>
            <p:nvPr/>
          </p:nvSpPr>
          <p:spPr>
            <a:xfrm>
              <a:off x="1309662" y="1390636"/>
              <a:ext cx="1368152" cy="504056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00137" y="1519224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+mn-ea"/>
                  <a:ea typeface="+mn-ea"/>
                </a:rPr>
                <a:t>Feedback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452406" y="2357430"/>
          <a:ext cx="707436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10715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피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평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가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자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452406" y="3830994"/>
          <a:ext cx="707436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10715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차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평가자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452406" y="5286388"/>
          <a:ext cx="707436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10715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차</a:t>
                      </a:r>
                      <a:endParaRPr lang="en-US" altLang="ko-KR" sz="12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평가자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직사각형 48"/>
          <p:cNvSpPr/>
          <p:nvPr/>
        </p:nvSpPr>
        <p:spPr>
          <a:xfrm>
            <a:off x="1354052" y="2384478"/>
            <a:ext cx="857256" cy="254472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목표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Cascading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회의</a:t>
            </a:r>
            <a:endParaRPr lang="ko-KR" altLang="en-US" sz="10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255980" y="2285992"/>
            <a:ext cx="220258" cy="236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①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2292038" y="2285992"/>
            <a:ext cx="660698" cy="1143008"/>
            <a:chOff x="2292038" y="2285992"/>
            <a:chExt cx="660698" cy="1143008"/>
          </a:xfrm>
        </p:grpSpPr>
        <p:sp>
          <p:nvSpPr>
            <p:cNvPr id="59" name="직사각형 58"/>
            <p:cNvSpPr/>
            <p:nvPr/>
          </p:nvSpPr>
          <p:spPr>
            <a:xfrm>
              <a:off x="2398988" y="2384064"/>
              <a:ext cx="553748" cy="1044936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성과 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목표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설정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292038" y="2285992"/>
              <a:ext cx="220258" cy="2362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3158172" y="2393356"/>
            <a:ext cx="857256" cy="253584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목표설정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면담 및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확정</a:t>
            </a:r>
            <a:endParaRPr lang="ko-KR" altLang="en-US" sz="10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050808" y="2285992"/>
            <a:ext cx="220258" cy="236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③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355839" y="2375355"/>
            <a:ext cx="553748" cy="254513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상반기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목표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수정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필요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時</a:t>
            </a:r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)</a:t>
            </a:r>
          </a:p>
        </p:txBody>
      </p:sp>
      <p:sp>
        <p:nvSpPr>
          <p:cNvPr id="69" name="직사각형 68"/>
          <p:cNvSpPr/>
          <p:nvPr/>
        </p:nvSpPr>
        <p:spPr>
          <a:xfrm>
            <a:off x="5248889" y="2277283"/>
            <a:ext cx="220258" cy="236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⑤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3158172" y="5286802"/>
            <a:ext cx="857256" cy="1071156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목표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Review/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승인</a:t>
            </a:r>
            <a:endParaRPr lang="ko-KR" altLang="en-US" sz="10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3050808" y="5179438"/>
            <a:ext cx="220258" cy="236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④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77" name="꺾인 연결선 29"/>
          <p:cNvCxnSpPr>
            <a:stCxn id="49" idx="3"/>
            <a:endCxn id="59" idx="1"/>
          </p:cNvCxnSpPr>
          <p:nvPr/>
        </p:nvCxnSpPr>
        <p:spPr>
          <a:xfrm flipV="1">
            <a:off x="2211308" y="2906532"/>
            <a:ext cx="187680" cy="75030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 29"/>
          <p:cNvCxnSpPr>
            <a:stCxn id="59" idx="3"/>
            <a:endCxn id="64" idx="1"/>
          </p:cNvCxnSpPr>
          <p:nvPr/>
        </p:nvCxnSpPr>
        <p:spPr>
          <a:xfrm>
            <a:off x="2952736" y="2906532"/>
            <a:ext cx="205436" cy="7547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꺾인 연결선 29"/>
          <p:cNvCxnSpPr>
            <a:endCxn id="104" idx="0"/>
          </p:cNvCxnSpPr>
          <p:nvPr/>
        </p:nvCxnSpPr>
        <p:spPr>
          <a:xfrm rot="5400000">
            <a:off x="7304541" y="5103270"/>
            <a:ext cx="366068" cy="16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그룹 97"/>
          <p:cNvGrpSpPr/>
          <p:nvPr/>
        </p:nvGrpSpPr>
        <p:grpSpPr>
          <a:xfrm>
            <a:off x="4195075" y="2276700"/>
            <a:ext cx="964620" cy="2643206"/>
            <a:chOff x="4970756" y="2276700"/>
            <a:chExt cx="964620" cy="2643206"/>
          </a:xfrm>
        </p:grpSpPr>
        <p:sp>
          <p:nvSpPr>
            <p:cNvPr id="93" name="직사각형 92"/>
            <p:cNvSpPr/>
            <p:nvPr/>
          </p:nvSpPr>
          <p:spPr>
            <a:xfrm>
              <a:off x="5078120" y="2384064"/>
              <a:ext cx="857256" cy="2535842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중간면담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실시 및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결과정리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4970756" y="2276700"/>
              <a:ext cx="220258" cy="2362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6041988" y="2285992"/>
            <a:ext cx="857256" cy="1143008"/>
            <a:chOff x="6041988" y="2285992"/>
            <a:chExt cx="857256" cy="1143008"/>
          </a:xfrm>
        </p:grpSpPr>
        <p:sp>
          <p:nvSpPr>
            <p:cNvPr id="96" name="직사각형 95"/>
            <p:cNvSpPr/>
            <p:nvPr/>
          </p:nvSpPr>
          <p:spPr>
            <a:xfrm>
              <a:off x="6148938" y="2384064"/>
              <a:ext cx="750306" cy="1044936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자기평가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실시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6041988" y="2285992"/>
              <a:ext cx="220258" cy="2362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⑦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6951667" y="2277114"/>
            <a:ext cx="964620" cy="2643206"/>
            <a:chOff x="4970756" y="2276700"/>
            <a:chExt cx="964620" cy="2643206"/>
          </a:xfrm>
        </p:grpSpPr>
        <p:sp>
          <p:nvSpPr>
            <p:cNvPr id="100" name="직사각형 99"/>
            <p:cNvSpPr/>
            <p:nvPr/>
          </p:nvSpPr>
          <p:spPr>
            <a:xfrm>
              <a:off x="5078120" y="2384064"/>
              <a:ext cx="857256" cy="2535842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최종면담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및 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확정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4970756" y="2276700"/>
              <a:ext cx="220258" cy="2362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⑧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직사각형 103"/>
          <p:cNvSpPr/>
          <p:nvPr/>
        </p:nvSpPr>
        <p:spPr>
          <a:xfrm>
            <a:off x="7058862" y="5286388"/>
            <a:ext cx="857256" cy="1071156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목표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050" dirty="0" smtClean="0">
                <a:solidFill>
                  <a:schemeClr val="tx1"/>
                </a:solidFill>
                <a:latin typeface="+mn-ea"/>
              </a:rPr>
              <a:t>Review/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승인</a:t>
            </a:r>
            <a:endParaRPr lang="ko-KR" altLang="en-US" sz="10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6951498" y="5179024"/>
            <a:ext cx="220258" cy="236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⑨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8065523" y="2277283"/>
            <a:ext cx="964620" cy="2643206"/>
            <a:chOff x="4970756" y="2276700"/>
            <a:chExt cx="964620" cy="2643206"/>
          </a:xfrm>
        </p:grpSpPr>
        <p:sp>
          <p:nvSpPr>
            <p:cNvPr id="110" name="직사각형 109"/>
            <p:cNvSpPr/>
            <p:nvPr/>
          </p:nvSpPr>
          <p:spPr>
            <a:xfrm>
              <a:off x="5078120" y="2384064"/>
              <a:ext cx="857256" cy="2535842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+mn-ea"/>
                </a:rPr>
                <a:t>Feedback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실시 및 </a:t>
              </a:r>
              <a:endParaRPr lang="en-US" altLang="ko-KR" sz="1050" dirty="0" smtClean="0">
                <a:solidFill>
                  <a:schemeClr val="tx1"/>
                </a:solidFill>
                <a:latin typeface="+mn-ea"/>
              </a:endParaRP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결과정리</a:t>
              </a:r>
              <a:r>
                <a:rPr lang="en-US" altLang="ko-KR" sz="1050" dirty="0" smtClean="0">
                  <a:solidFill>
                    <a:schemeClr val="tx1"/>
                  </a:solidFill>
                  <a:latin typeface="+mn-ea"/>
                </a:rPr>
                <a:t>/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  <a:latin typeface="+mn-ea"/>
                </a:rPr>
                <a:t>기록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4970756" y="2276700"/>
              <a:ext cx="220258" cy="2362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chemeClr val="bg1"/>
                  </a:solidFill>
                </a:rPr>
                <a:t>⑩</a:t>
              </a:r>
              <a:endParaRPr lang="ko-KR" altLang="en-US" sz="105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2" name="꺾인 연결선 29"/>
          <p:cNvCxnSpPr>
            <a:stCxn id="104" idx="3"/>
            <a:endCxn id="110" idx="2"/>
          </p:cNvCxnSpPr>
          <p:nvPr/>
        </p:nvCxnSpPr>
        <p:spPr>
          <a:xfrm flipV="1">
            <a:off x="7916118" y="4920489"/>
            <a:ext cx="685397" cy="901477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rot="5400000">
            <a:off x="1916090" y="4178184"/>
            <a:ext cx="4357718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rot="5400000">
            <a:off x="3829087" y="4178305"/>
            <a:ext cx="4357718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rot="5400000">
            <a:off x="5792749" y="4178305"/>
            <a:ext cx="4357718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꺾인 연결선 29"/>
          <p:cNvCxnSpPr>
            <a:stCxn id="64" idx="2"/>
            <a:endCxn id="72" idx="0"/>
          </p:cNvCxnSpPr>
          <p:nvPr/>
        </p:nvCxnSpPr>
        <p:spPr>
          <a:xfrm rot="5400000">
            <a:off x="3407998" y="5108000"/>
            <a:ext cx="357604" cy="158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직사각형 134"/>
          <p:cNvSpPr/>
          <p:nvPr/>
        </p:nvSpPr>
        <p:spPr>
          <a:xfrm>
            <a:off x="5346116" y="5278769"/>
            <a:ext cx="571504" cy="1071156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목표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수정</a:t>
            </a:r>
            <a:endParaRPr lang="en-US" altLang="ko-KR" sz="10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+mn-ea"/>
              </a:rPr>
              <a:t>승인</a:t>
            </a:r>
            <a:endParaRPr lang="ko-KR" altLang="en-US" sz="10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5238752" y="5171405"/>
            <a:ext cx="220258" cy="2362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</a:rPr>
              <a:t>④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cxnSp>
        <p:nvCxnSpPr>
          <p:cNvPr id="141" name="꺾인 연결선 29"/>
          <p:cNvCxnSpPr>
            <a:stCxn id="93" idx="3"/>
            <a:endCxn id="68" idx="1"/>
          </p:cNvCxnSpPr>
          <p:nvPr/>
        </p:nvCxnSpPr>
        <p:spPr>
          <a:xfrm flipV="1">
            <a:off x="5159695" y="3647922"/>
            <a:ext cx="196144" cy="406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꺾인 연결선 29"/>
          <p:cNvCxnSpPr>
            <a:stCxn id="68" idx="2"/>
            <a:endCxn id="135" idx="0"/>
          </p:cNvCxnSpPr>
          <p:nvPr/>
        </p:nvCxnSpPr>
        <p:spPr>
          <a:xfrm rot="5400000">
            <a:off x="5453151" y="5099207"/>
            <a:ext cx="358280" cy="84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꺾인 연결선 29"/>
          <p:cNvCxnSpPr>
            <a:stCxn id="96" idx="3"/>
            <a:endCxn id="100" idx="1"/>
          </p:cNvCxnSpPr>
          <p:nvPr/>
        </p:nvCxnSpPr>
        <p:spPr>
          <a:xfrm>
            <a:off x="6899244" y="2906532"/>
            <a:ext cx="159787" cy="74586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목표설정 개요</a:t>
            </a: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959416" y="1608214"/>
          <a:ext cx="70743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/>
        </p:nvGraphicFramePr>
        <p:xfrm>
          <a:off x="952472" y="3465602"/>
          <a:ext cx="707436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7143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운영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38290" y="1571612"/>
            <a:ext cx="7143800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200" dirty="0" smtClean="0">
                <a:latin typeface="+mn-ea"/>
                <a:ea typeface="+mn-ea"/>
              </a:rPr>
              <a:t> 팀 목표와 연계된 개인 목표 수립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개인별 달성해야 할 성과 목표 명확화</a:t>
            </a:r>
            <a:endParaRPr lang="ko-KR" altLang="en-US" sz="1200" dirty="0">
              <a:latin typeface="+mn-ea"/>
              <a:ea typeface="+mn-ea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/>
        </p:nvGraphicFramePr>
        <p:xfrm>
          <a:off x="952472" y="2536908"/>
          <a:ext cx="707436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36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취지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738290" y="2536908"/>
            <a:ext cx="714380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매년 </a:t>
            </a:r>
            <a:r>
              <a:rPr lang="en-US" altLang="ko-KR" sz="1200" dirty="0" smtClean="0">
                <a:latin typeface="+mn-ea"/>
                <a:ea typeface="+mn-ea"/>
              </a:rPr>
              <a:t>2~3</a:t>
            </a:r>
            <a:r>
              <a:rPr lang="ko-KR" altLang="en-US" sz="1200" dirty="0" smtClean="0">
                <a:latin typeface="+mn-ea"/>
                <a:ea typeface="+mn-ea"/>
              </a:rPr>
              <a:t>월</a:t>
            </a:r>
            <a:endParaRPr lang="ko-KR" altLang="en-US" sz="1200" dirty="0">
              <a:latin typeface="+mn-ea"/>
              <a:ea typeface="+mn-ea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1809728" y="3465602"/>
            <a:ext cx="1285885" cy="714380"/>
            <a:chOff x="1809728" y="3429000"/>
            <a:chExt cx="1285885" cy="714380"/>
          </a:xfrm>
        </p:grpSpPr>
        <p:sp>
          <p:nvSpPr>
            <p:cNvPr id="62" name="오각형 61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09728" y="3463836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목표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en-US" altLang="ko-KR" sz="1200" b="1" dirty="0" smtClean="0">
                  <a:latin typeface="+mn-ea"/>
                  <a:ea typeface="+mn-ea"/>
                </a:rPr>
                <a:t>Cascading</a:t>
              </a: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회의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3336052" y="3465602"/>
            <a:ext cx="1285885" cy="714380"/>
            <a:chOff x="1809728" y="3429000"/>
            <a:chExt cx="1285885" cy="714380"/>
          </a:xfrm>
        </p:grpSpPr>
        <p:sp>
          <p:nvSpPr>
            <p:cNvPr id="71" name="오각형 70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09728" y="346383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개인별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목표수립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4872852" y="3465602"/>
            <a:ext cx="1285885" cy="714380"/>
            <a:chOff x="1809728" y="3429000"/>
            <a:chExt cx="1285885" cy="714380"/>
          </a:xfrm>
        </p:grpSpPr>
        <p:sp>
          <p:nvSpPr>
            <p:cNvPr id="76" name="오각형 75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09728" y="346383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목표설정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면담 및 확정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6345157" y="3465602"/>
            <a:ext cx="1285885" cy="714380"/>
            <a:chOff x="1809728" y="3429000"/>
            <a:chExt cx="1285885" cy="714380"/>
          </a:xfrm>
        </p:grpSpPr>
        <p:sp>
          <p:nvSpPr>
            <p:cNvPr id="81" name="오각형 80"/>
            <p:cNvSpPr/>
            <p:nvPr/>
          </p:nvSpPr>
          <p:spPr>
            <a:xfrm>
              <a:off x="1809729" y="3429000"/>
              <a:ext cx="1285884" cy="714380"/>
            </a:xfrm>
            <a:prstGeom prst="homePlate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09728" y="3463836"/>
              <a:ext cx="114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latin typeface="+mn-ea"/>
                  <a:ea typeface="+mn-ea"/>
                </a:rPr>
                <a:t>목표</a:t>
              </a:r>
              <a:endParaRPr lang="en-US" altLang="ko-KR" sz="1200" b="1" dirty="0" smtClean="0">
                <a:latin typeface="+mn-ea"/>
                <a:ea typeface="+mn-ea"/>
              </a:endParaRPr>
            </a:p>
            <a:p>
              <a:pPr algn="ctr"/>
              <a:r>
                <a:rPr lang="en-US" altLang="ko-KR" sz="1200" b="1" dirty="0" smtClean="0">
                  <a:latin typeface="+mn-ea"/>
                  <a:ea typeface="+mn-ea"/>
                </a:rPr>
                <a:t>Review/</a:t>
              </a:r>
              <a:r>
                <a:rPr lang="ko-KR" altLang="en-US" sz="1200" b="1" dirty="0" smtClean="0">
                  <a:latin typeface="+mn-ea"/>
                  <a:ea typeface="+mn-ea"/>
                </a:rPr>
                <a:t>승인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</p:grpSp>
      <p:sp>
        <p:nvSpPr>
          <p:cNvPr id="85" name="오각형 84"/>
          <p:cNvSpPr/>
          <p:nvPr/>
        </p:nvSpPr>
        <p:spPr>
          <a:xfrm>
            <a:off x="7881958" y="3465602"/>
            <a:ext cx="1285884" cy="714380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7" name="TextBox 86"/>
          <p:cNvSpPr txBox="1"/>
          <p:nvPr/>
        </p:nvSpPr>
        <p:spPr>
          <a:xfrm>
            <a:off x="7881957" y="350043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상반기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 algn="ctr"/>
            <a:r>
              <a:rPr lang="ko-KR" altLang="en-US" sz="1200" b="1" dirty="0" smtClean="0">
                <a:latin typeface="+mn-ea"/>
                <a:ea typeface="+mn-ea"/>
              </a:rPr>
              <a:t>목표수정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pPr algn="ctr"/>
            <a:r>
              <a:rPr lang="en-US" altLang="ko-KR" sz="1200" i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200" i="1" dirty="0" err="1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필요時</a:t>
            </a:r>
            <a:r>
              <a:rPr lang="en-US" altLang="ko-KR" sz="1200" i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200" i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38290" y="4251420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팀 목표공유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§"/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개인별 역할 및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성과평가 항목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명확화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55906" y="425142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개인별 목표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설정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10124" y="425142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1</a:t>
            </a:r>
            <a:r>
              <a:rPr lang="ko-KR" altLang="en-US" sz="1200" dirty="0" smtClean="0">
                <a:latin typeface="+mn-ea"/>
                <a:ea typeface="+mn-ea"/>
              </a:rPr>
              <a:t>차 </a:t>
            </a:r>
            <a:r>
              <a:rPr lang="ko-KR" altLang="en-US" sz="1200" dirty="0" err="1" smtClean="0">
                <a:latin typeface="+mn-ea"/>
                <a:ea typeface="+mn-ea"/>
              </a:rPr>
              <a:t>평가자와의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면담을 통해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목표 확정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65011" y="42514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2</a:t>
            </a:r>
            <a:r>
              <a:rPr lang="ko-KR" altLang="en-US" sz="1200" dirty="0" smtClean="0">
                <a:latin typeface="+mn-ea"/>
                <a:ea typeface="+mn-ea"/>
              </a:rPr>
              <a:t>차 평가자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목표 조정</a:t>
            </a:r>
            <a:r>
              <a:rPr lang="en-US" altLang="ko-KR" sz="1200" dirty="0" smtClean="0">
                <a:latin typeface="+mn-ea"/>
                <a:ea typeface="+mn-ea"/>
              </a:rPr>
              <a:t>/</a:t>
            </a:r>
            <a:r>
              <a:rPr lang="ko-KR" altLang="en-US" sz="1200" dirty="0" smtClean="0">
                <a:latin typeface="+mn-ea"/>
                <a:ea typeface="+mn-ea"/>
              </a:rPr>
              <a:t>승인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10520" y="4251420"/>
            <a:ext cx="1428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200" dirty="0" smtClean="0">
                <a:latin typeface="+mn-ea"/>
                <a:ea typeface="+mn-ea"/>
              </a:rPr>
              <a:t> </a:t>
            </a:r>
            <a:r>
              <a:rPr lang="ko-KR" altLang="en-US" sz="1200" dirty="0" smtClean="0">
                <a:latin typeface="+mn-ea"/>
                <a:ea typeface="+mn-ea"/>
              </a:rPr>
              <a:t>주관부서 상반기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중간점검을 통해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목표 수정 사유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발생시 평가자</a:t>
            </a:r>
            <a:r>
              <a:rPr lang="en-US" altLang="ko-KR" sz="1200" dirty="0" smtClean="0">
                <a:latin typeface="+mn-ea"/>
                <a:ea typeface="+mn-ea"/>
              </a:rPr>
              <a:t>-</a:t>
            </a: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err="1" smtClean="0">
                <a:latin typeface="+mn-ea"/>
                <a:ea typeface="+mn-ea"/>
              </a:rPr>
              <a:t>피평가자</a:t>
            </a:r>
            <a:r>
              <a:rPr lang="ko-KR" altLang="en-US" sz="1200" dirty="0" smtClean="0">
                <a:latin typeface="+mn-ea"/>
                <a:ea typeface="+mn-ea"/>
              </a:rPr>
              <a:t> 간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합의 후 목표</a:t>
            </a:r>
            <a:endParaRPr lang="en-US" altLang="ko-KR" sz="1200" dirty="0" smtClean="0">
              <a:latin typeface="+mn-ea"/>
              <a:ea typeface="+mn-ea"/>
            </a:endParaRPr>
          </a:p>
          <a:p>
            <a:r>
              <a:rPr lang="en-US" altLang="ko-KR" sz="1200" dirty="0" smtClean="0">
                <a:latin typeface="+mn-ea"/>
                <a:ea typeface="+mn-ea"/>
              </a:rPr>
              <a:t>  </a:t>
            </a:r>
            <a:r>
              <a:rPr lang="ko-KR" altLang="en-US" sz="1200" dirty="0" smtClean="0">
                <a:latin typeface="+mn-ea"/>
                <a:ea typeface="+mn-ea"/>
              </a:rPr>
              <a:t>수정</a:t>
            </a:r>
            <a:endParaRPr lang="ko-KR" altLang="en-US" sz="1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sz="1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단계별 세부내용</a:t>
            </a:r>
            <a:endParaRPr lang="en-US" altLang="ko-KR" sz="1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① 목표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Cascading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회의 개요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58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목표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Cascading </a:t>
                      </a:r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회의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05555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정의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연간 개인 목표 </a:t>
                      </a:r>
                      <a:r>
                        <a:rPr lang="ko-KR" altLang="en-US" sz="11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설정시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조직 성과 목표를 공유하고 조직 목표 달성을 위한 개인별 역할을</a:t>
                      </a:r>
                      <a:endParaRPr lang="en-US" altLang="ko-KR" sz="11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명확히 하며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팀 성과 목표를 개인별로 배분하는 회의</a:t>
                      </a:r>
                      <a:endParaRPr lang="en-US" altLang="ko-KR" sz="1100" b="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절차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① 팀 목표 공유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당해 년도 팀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KPI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및 목표 수준 공유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팀 목표 달성을 위한 중점 실행 계획 공유 및 토의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중점 실행 계획에 근거한 팀원들의 역할 토의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② 목표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Cascading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개인별 역할 및 예비 성과목표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Cascading (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개인별 역할 및 책임 수준 고려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Cascading Matrix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작성하여 체계적으로 시행 가능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③ 목표 검증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확정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 -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팀 목표 달성 가능성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직무별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역할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책임 수준 적합도 등을 고려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Ø"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팀장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 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KPI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및 목표수준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 사업계획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업무분장표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 등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Ø"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차평가자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팀장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50951" y="6080959"/>
            <a:ext cx="9359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smtClean="0">
                <a:latin typeface="+mn-ea"/>
                <a:ea typeface="+mn-ea"/>
              </a:rPr>
              <a:t>※ </a:t>
            </a:r>
            <a:r>
              <a:rPr lang="ko-KR" altLang="en-US" sz="1200" dirty="0" smtClean="0">
                <a:solidFill>
                  <a:schemeClr val="dk1"/>
                </a:solidFill>
                <a:latin typeface="+mn-ea"/>
                <a:ea typeface="+mn-ea"/>
              </a:rPr>
              <a:t>목표 </a:t>
            </a:r>
            <a:r>
              <a:rPr lang="en-US" altLang="ko-KR" sz="1200" dirty="0" smtClean="0">
                <a:solidFill>
                  <a:schemeClr val="dk1"/>
                </a:solidFill>
                <a:latin typeface="+mn-ea"/>
                <a:ea typeface="+mn-ea"/>
              </a:rPr>
              <a:t>Cascading Matrix </a:t>
            </a:r>
            <a:r>
              <a:rPr lang="ko-KR" altLang="en-US" sz="1200" dirty="0" smtClean="0">
                <a:solidFill>
                  <a:schemeClr val="dk1"/>
                </a:solidFill>
                <a:latin typeface="+mn-ea"/>
                <a:ea typeface="+mn-ea"/>
              </a:rPr>
              <a:t>활용</a:t>
            </a:r>
            <a:r>
              <a:rPr lang="ko-KR" altLang="en-US" sz="1200" dirty="0" smtClean="0">
                <a:latin typeface="+mn-ea"/>
                <a:ea typeface="+mn-ea"/>
              </a:rPr>
              <a:t>예시는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Page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참조 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1914" t="27100" r="9570" b="12109"/>
          <a:stretch>
            <a:fillRect/>
          </a:stretch>
        </p:blipFill>
        <p:spPr bwMode="auto">
          <a:xfrm>
            <a:off x="666720" y="928670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② 개인별 목표수립 개요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55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목표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Cascading </a:t>
                      </a:r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회의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362679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정의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개인별 본인의 성과목표와 세부추진계획의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Draft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를 수립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절차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① 개인별 성과 목표 구체화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Cascading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회의 결과 반영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성과평가 항목별 우선순위 및 중요도 결정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목표달성 제약 요소 등을 파악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설정 양식 작성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② 세부추진계획 수립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각 평가 항목별 목표달성을 위한 연간 추진 계획 수립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추진 계획서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작성하여 체계적으로 시행 가능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Ø"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Cascading Matrix, 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팀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업무분장표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</a:rPr>
                        <a:t> 등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Ø"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피평가자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50951" y="6080959"/>
            <a:ext cx="9359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smtClean="0">
                <a:latin typeface="+mn-ea"/>
                <a:ea typeface="+mn-ea"/>
              </a:rPr>
              <a:t>※ </a:t>
            </a:r>
            <a:r>
              <a:rPr lang="ko-KR" altLang="en-US" sz="1200" dirty="0" smtClean="0">
                <a:solidFill>
                  <a:schemeClr val="dk1"/>
                </a:solidFill>
                <a:latin typeface="+mn-ea"/>
                <a:ea typeface="+mn-ea"/>
              </a:rPr>
              <a:t>세부추진계획 수립 활용</a:t>
            </a:r>
            <a:r>
              <a:rPr lang="ko-KR" altLang="en-US" sz="1200" dirty="0" smtClean="0">
                <a:latin typeface="+mn-ea"/>
                <a:ea typeface="+mn-ea"/>
              </a:rPr>
              <a:t>예시는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다음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Page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참조 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1914" t="27100" r="10156" b="13574"/>
          <a:stretch>
            <a:fillRect/>
          </a:stretch>
        </p:blipFill>
        <p:spPr bwMode="auto">
          <a:xfrm>
            <a:off x="595282" y="928670"/>
            <a:ext cx="871543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 txBox="1">
            <a:spLocks noChangeArrowheads="1"/>
          </p:cNvSpPr>
          <p:nvPr/>
        </p:nvSpPr>
        <p:spPr bwMode="auto">
          <a:xfrm>
            <a:off x="3886200" y="6525344"/>
            <a:ext cx="2133600" cy="18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1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68F37-47EE-45B5-AF64-868BCF57510A}" type="slidenum">
              <a:rPr kumimoji="0" lang="zh-SG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ctr" defTabSz="914400" rtl="0" eaLnBrk="0" fontAlgn="base" latinLnBrk="1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SG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73050" y="683404"/>
            <a:ext cx="935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  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③ 목표설정 면담 및 목표 확정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927198" y="1450315"/>
          <a:ext cx="8312082" cy="4460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472"/>
                <a:gridCol w="6786610"/>
              </a:tblGrid>
              <a:tr h="1428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구 분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</a:rPr>
                        <a:t>목표 </a:t>
                      </a:r>
                      <a:r>
                        <a:rPr lang="en-US" altLang="ko-KR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Cascading </a:t>
                      </a:r>
                      <a:r>
                        <a:rPr lang="ko-KR" altLang="en-US" sz="1100" dirty="0" smtClean="0">
                          <a:latin typeface="맑은 고딕" pitchFamily="50" charset="-127"/>
                          <a:ea typeface="맑은 고딕" pitchFamily="50" charset="-127"/>
                        </a:rPr>
                        <a:t>회의 개요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934051">
                <a:tc>
                  <a:txBody>
                    <a:bodyPr/>
                    <a:lstStyle/>
                    <a:p>
                      <a:pPr marL="228600" indent="-228600" algn="ctr" latinLnBrk="1">
                        <a:buNone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내용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절차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본인이 설정한 성과목표 설정 근거 제시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성과목표 달성의 한계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환경 요인 및 제약요건 等</a:t>
                      </a:r>
                      <a:endParaRPr lang="en-US" altLang="ko-KR" sz="11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평가자는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피평가자가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수립한 개인 성과목표 설정 내용에 대한 토의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 목표 내용의 적절성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 목표 수준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목표의 구체성 등에 대한 팀장의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Challenge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를 통한 성과목표 설정의 타당성 논의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지원사항 등 논의</a:t>
                      </a:r>
                      <a:endParaRPr lang="en-US" altLang="ko-KR" sz="11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필요시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수정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보완 후 목표설정 내용 합의 및 확정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   -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수정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보완 후 합의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확정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준비자료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평가자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사업계획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팀 목표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Cascading Matrix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等</a:t>
                      </a:r>
                      <a:endParaRPr lang="en-US" altLang="ko-KR" sz="11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피평가자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성과목표 설정 관련 자료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목표 설정 양식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세부 추진계획 等</a:t>
                      </a:r>
                      <a:r>
                        <a:rPr lang="en-US" altLang="ko-KR" sz="11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</a:rPr>
                        <a:t>주관자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Ø"/>
                      </a:pP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차평가자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</a:rPr>
                        <a:t>피평가자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950951" y="6009521"/>
            <a:ext cx="9359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 smtClean="0">
                <a:latin typeface="+mn-ea"/>
                <a:ea typeface="+mn-ea"/>
              </a:rPr>
              <a:t>※ </a:t>
            </a:r>
            <a:r>
              <a:rPr lang="ko-KR" altLang="en-US" sz="1200" dirty="0" smtClean="0">
                <a:latin typeface="+mn-ea"/>
                <a:ea typeface="+mn-ea"/>
              </a:rPr>
              <a:t>목표설정 면담 </a:t>
            </a:r>
            <a:r>
              <a:rPr lang="en-US" altLang="ko-KR" sz="1200" dirty="0" smtClean="0">
                <a:latin typeface="+mn-ea"/>
                <a:ea typeface="+mn-ea"/>
              </a:rPr>
              <a:t>Tip </a:t>
            </a:r>
            <a:r>
              <a:rPr lang="ko-KR" altLang="en-US" sz="1200" dirty="0" smtClean="0">
                <a:latin typeface="+mn-ea"/>
                <a:ea typeface="+mn-ea"/>
              </a:rPr>
              <a:t>다음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Page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참조 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전략기획본부 서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전략기획본부 서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6350">
          <a:solidFill>
            <a:schemeClr val="tx1"/>
          </a:solidFill>
          <a:miter lim="800000"/>
          <a:headEnd/>
          <a:tailEnd type="triangle" w="med" len="med"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2_전략기획본부 서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55443</TotalTime>
  <Words>1460</Words>
  <Application>Microsoft Office PowerPoint</Application>
  <PresentationFormat>A4 용지(210x297mm)</PresentationFormat>
  <Paragraphs>375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전략기획본부 서식</vt:lpstr>
      <vt:lpstr>1_전략기획본부 서식</vt:lpstr>
      <vt:lpstr>2_전략기획본부 서식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cp:lastModifiedBy>김동철</cp:lastModifiedBy>
  <cp:revision>4239</cp:revision>
  <dcterms:created xsi:type="dcterms:W3CDTF">2008-02-15T04:50:37Z</dcterms:created>
  <dcterms:modified xsi:type="dcterms:W3CDTF">2014-09-11T22:24:05Z</dcterms:modified>
</cp:coreProperties>
</file>